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98" r:id="rId3"/>
    <p:sldId id="291" r:id="rId4"/>
    <p:sldId id="307" r:id="rId5"/>
    <p:sldId id="313" r:id="rId6"/>
    <p:sldId id="273" r:id="rId7"/>
    <p:sldId id="305" r:id="rId8"/>
    <p:sldId id="306" r:id="rId9"/>
    <p:sldId id="314" r:id="rId10"/>
    <p:sldId id="308" r:id="rId11"/>
    <p:sldId id="301" r:id="rId12"/>
    <p:sldId id="309" r:id="rId13"/>
    <p:sldId id="310" r:id="rId14"/>
    <p:sldId id="315" r:id="rId15"/>
    <p:sldId id="311" r:id="rId16"/>
    <p:sldId id="312" r:id="rId17"/>
    <p:sldId id="292" r:id="rId18"/>
    <p:sldId id="268" r:id="rId19"/>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3300"/>
    <a:srgbClr val="33CC33"/>
    <a:srgbClr val="385D8A"/>
    <a:srgbClr val="009900"/>
    <a:srgbClr val="008000"/>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Style léger 1 - Accentuation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25E5076-3810-47DD-B79F-674D7AD40C01}" styleName="Style foncé 1 - Accentuation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88" autoAdjust="0"/>
    <p:restoredTop sz="51724" autoAdjust="0"/>
  </p:normalViewPr>
  <p:slideViewPr>
    <p:cSldViewPr snapToGrid="0">
      <p:cViewPr>
        <p:scale>
          <a:sx n="50" d="100"/>
          <a:sy n="50" d="100"/>
        </p:scale>
        <p:origin x="-979" y="-58"/>
      </p:cViewPr>
      <p:guideLst>
        <p:guide orient="horz" pos="2160"/>
        <p:guide pos="2880"/>
      </p:guideLst>
    </p:cSldViewPr>
  </p:slideViewPr>
  <p:outlineViewPr>
    <p:cViewPr>
      <p:scale>
        <a:sx n="33" d="100"/>
        <a:sy n="33" d="100"/>
      </p:scale>
      <p:origin x="0" y="516"/>
    </p:cViewPr>
  </p:outlineViewPr>
  <p:notesTextViewPr>
    <p:cViewPr>
      <p:scale>
        <a:sx n="100" d="100"/>
        <a:sy n="100" d="100"/>
      </p:scale>
      <p:origin x="0" y="0"/>
    </p:cViewPr>
  </p:notesTextViewPr>
  <p:sorterViewPr>
    <p:cViewPr>
      <p:scale>
        <a:sx n="100" d="100"/>
        <a:sy n="100"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image" Target="../media/image8.wmf"/><Relationship Id="rId7" Type="http://schemas.openxmlformats.org/officeDocument/2006/relationships/image" Target="../media/image12.wmf"/><Relationship Id="rId2" Type="http://schemas.openxmlformats.org/officeDocument/2006/relationships/image" Target="../media/image7.wmf"/><Relationship Id="rId1" Type="http://schemas.openxmlformats.org/officeDocument/2006/relationships/image" Target="../media/image6.wmf"/><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9.wmf"/><Relationship Id="rId9"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639ED2-CB09-483E-86F7-A49D86E8863C}" type="datetimeFigureOut">
              <a:rPr lang="fr-FR" smtClean="0"/>
              <a:pPr/>
              <a:t>22/06/2016</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CEE471-9CF1-4958-8FA9-DDFD2A16F5D4}" type="slidenum">
              <a:rPr lang="fr-FR" smtClean="0"/>
              <a:pPr/>
              <a:t>‹N°›</a:t>
            </a:fld>
            <a:endParaRPr lang="fr-FR"/>
          </a:p>
        </p:txBody>
      </p:sp>
    </p:spTree>
    <p:extLst>
      <p:ext uri="{BB962C8B-B14F-4D97-AF65-F5344CB8AC3E}">
        <p14:creationId xmlns:p14="http://schemas.microsoft.com/office/powerpoint/2010/main" val="2688982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Madame</a:t>
            </a:r>
            <a:r>
              <a:rPr lang="fr-FR" baseline="0" dirty="0" smtClean="0"/>
              <a:t> la présidente de jury, </a:t>
            </a:r>
            <a:r>
              <a:rPr lang="fr-FR" baseline="0" dirty="0" smtClean="0"/>
              <a:t>mesdames les </a:t>
            </a:r>
            <a:r>
              <a:rPr lang="fr-FR" baseline="0" dirty="0" smtClean="0"/>
              <a:t>membres de jury, chers invités, j’ai l’honneur de vous présenter mon projet de fin d’étude intitulé . Mon projet à été réalisé au sein de la société </a:t>
            </a:r>
            <a:r>
              <a:rPr lang="fr-FR" baseline="0" dirty="0" smtClean="0"/>
              <a:t>COMELIT, </a:t>
            </a:r>
            <a:r>
              <a:rPr lang="fr-FR" baseline="0" dirty="0" smtClean="0"/>
              <a:t>sous la supervision de </a:t>
            </a:r>
            <a:r>
              <a:rPr lang="fr-FR" baseline="0" dirty="0" smtClean="0"/>
              <a:t>messieurs </a:t>
            </a:r>
            <a:r>
              <a:rPr lang="fr-FR" baseline="0" dirty="0" err="1" smtClean="0"/>
              <a:t>Barreh</a:t>
            </a:r>
            <a:r>
              <a:rPr lang="fr-FR" baseline="0" dirty="0" smtClean="0"/>
              <a:t> </a:t>
            </a:r>
            <a:r>
              <a:rPr lang="fr-FR" baseline="0" dirty="0" err="1" smtClean="0"/>
              <a:t>walid</a:t>
            </a:r>
            <a:r>
              <a:rPr lang="fr-FR" baseline="0" dirty="0" smtClean="0"/>
              <a:t> </a:t>
            </a:r>
            <a:r>
              <a:rPr lang="fr-FR" baseline="0" dirty="0" err="1" smtClean="0"/>
              <a:t>Sekri</a:t>
            </a:r>
            <a:r>
              <a:rPr lang="fr-FR" baseline="0" dirty="0" smtClean="0"/>
              <a:t> </a:t>
            </a:r>
            <a:r>
              <a:rPr lang="fr-FR" baseline="0" dirty="0" err="1" smtClean="0"/>
              <a:t>Heithem</a:t>
            </a:r>
            <a:r>
              <a:rPr lang="fr-FR" baseline="0" dirty="0" smtClean="0"/>
              <a:t> </a:t>
            </a:r>
            <a:r>
              <a:rPr lang="fr-FR" baseline="0" dirty="0" smtClean="0"/>
              <a:t>et Madame </a:t>
            </a:r>
            <a:r>
              <a:rPr lang="fr-FR" baseline="0" dirty="0" err="1" smtClean="0"/>
              <a:t>Hanen</a:t>
            </a:r>
            <a:r>
              <a:rPr lang="fr-FR" baseline="0" dirty="0" smtClean="0"/>
              <a:t> ben </a:t>
            </a:r>
            <a:r>
              <a:rPr lang="fr-FR" baseline="0" dirty="0" err="1" smtClean="0"/>
              <a:t>fradj</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1</a:t>
            </a:fld>
            <a:endParaRPr lang="fr-FR"/>
          </a:p>
        </p:txBody>
      </p:sp>
    </p:spTree>
    <p:extLst>
      <p:ext uri="{BB962C8B-B14F-4D97-AF65-F5344CB8AC3E}">
        <p14:creationId xmlns:p14="http://schemas.microsoft.com/office/powerpoint/2010/main" val="1422241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Nous passons</a:t>
            </a:r>
            <a:r>
              <a:rPr lang="fr-FR" baseline="0" dirty="0" smtClean="0"/>
              <a:t> maintenant à la présentation du développement du service contrôle SMS.</a:t>
            </a:r>
            <a:endParaRPr lang="fr-FR" dirty="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10</a:t>
            </a:fld>
            <a:endParaRPr lang="fr-FR"/>
          </a:p>
        </p:txBody>
      </p:sp>
    </p:spTree>
    <p:extLst>
      <p:ext uri="{BB962C8B-B14F-4D97-AF65-F5344CB8AC3E}">
        <p14:creationId xmlns:p14="http://schemas.microsoft.com/office/powerpoint/2010/main" val="2414150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a:t>
            </a:r>
            <a:r>
              <a:rPr lang="fr-FR" baseline="0" dirty="0" smtClean="0"/>
              <a:t> service SMS contrôle est utile pour contrôler le produit alarme à travers l’envoie et la réception des SMS.</a:t>
            </a:r>
          </a:p>
          <a:p>
            <a:r>
              <a:rPr lang="fr-FR" baseline="0" dirty="0" smtClean="0"/>
              <a:t>Nous pouvons réaliser les actions suivante:</a:t>
            </a:r>
          </a:p>
          <a:p>
            <a:pPr marL="171450" indent="-171450">
              <a:buFontTx/>
              <a:buChar char="-"/>
            </a:pPr>
            <a:r>
              <a:rPr lang="fr-FR" sz="1200" kern="1200" dirty="0" smtClean="0">
                <a:solidFill>
                  <a:schemeClr val="tx1"/>
                </a:solidFill>
                <a:latin typeface="+mn-lt"/>
                <a:ea typeface="+mn-ea"/>
                <a:cs typeface="+mn-cs"/>
              </a:rPr>
              <a:t>Renvoyer l'état des zones.</a:t>
            </a:r>
          </a:p>
          <a:p>
            <a:pPr marL="171450" indent="-171450">
              <a:buFontTx/>
              <a:buChar char="-"/>
            </a:pPr>
            <a:r>
              <a:rPr lang="fr-FR" sz="1200" kern="1200" dirty="0" smtClean="0">
                <a:solidFill>
                  <a:schemeClr val="tx1"/>
                </a:solidFill>
                <a:latin typeface="+mn-lt"/>
                <a:ea typeface="+mn-ea"/>
                <a:cs typeface="+mn-cs"/>
              </a:rPr>
              <a:t>Activer le système d'alarme sur les secteurs désigné.</a:t>
            </a:r>
          </a:p>
          <a:p>
            <a:pPr marL="171450" indent="-171450">
              <a:buFontTx/>
              <a:buChar char="-"/>
            </a:pPr>
            <a:r>
              <a:rPr lang="fr-FR" sz="1200" kern="1200" dirty="0" smtClean="0">
                <a:solidFill>
                  <a:schemeClr val="tx1"/>
                </a:solidFill>
                <a:latin typeface="+mn-lt"/>
                <a:ea typeface="+mn-ea"/>
                <a:cs typeface="+mn-cs"/>
              </a:rPr>
              <a:t>Désactiver l'alarme sur les secteurs spécifiés.</a:t>
            </a:r>
          </a:p>
          <a:p>
            <a:pPr marL="171450" indent="-171450">
              <a:buFontTx/>
              <a:buChar char="-"/>
            </a:pPr>
            <a:r>
              <a:rPr lang="fr-FR" sz="1200" kern="1200" dirty="0" smtClean="0">
                <a:solidFill>
                  <a:schemeClr val="tx1"/>
                </a:solidFill>
                <a:latin typeface="+mn-lt"/>
                <a:ea typeface="+mn-ea"/>
                <a:cs typeface="+mn-cs"/>
              </a:rPr>
              <a:t>Renvoyer l'état des secteurs désigné.</a:t>
            </a:r>
          </a:p>
          <a:p>
            <a:pPr marL="171450" indent="-171450">
              <a:buFontTx/>
              <a:buChar char="-"/>
            </a:pPr>
            <a:r>
              <a:rPr lang="fr-FR" sz="1200" kern="1200" dirty="0" smtClean="0">
                <a:solidFill>
                  <a:schemeClr val="tx1"/>
                </a:solidFill>
                <a:latin typeface="+mn-lt"/>
                <a:ea typeface="+mn-ea"/>
                <a:cs typeface="+mn-cs"/>
              </a:rPr>
              <a:t>Demander le crédit restant sur la carte SIM.</a:t>
            </a:r>
          </a:p>
          <a:p>
            <a:pPr marL="171450" indent="-171450">
              <a:buFontTx/>
              <a:buChar char="-"/>
            </a:pPr>
            <a:r>
              <a:rPr lang="fr-FR" sz="1200" kern="1200" dirty="0" smtClean="0">
                <a:solidFill>
                  <a:schemeClr val="tx1"/>
                </a:solidFill>
                <a:latin typeface="+mn-lt"/>
                <a:ea typeface="+mn-ea"/>
                <a:cs typeface="+mn-cs"/>
              </a:rPr>
              <a:t>Arrêter l’alarme. </a:t>
            </a:r>
            <a:endParaRPr lang="fr-FR" baseline="0" dirty="0" smtClean="0"/>
          </a:p>
          <a:p>
            <a:r>
              <a:rPr lang="fr-FR" baseline="0" dirty="0" smtClean="0"/>
              <a:t>//Mettre l’image d’envoi et </a:t>
            </a:r>
            <a:r>
              <a:rPr lang="fr-FR" baseline="0" dirty="0" err="1" smtClean="0"/>
              <a:t>reception</a:t>
            </a:r>
            <a:r>
              <a:rPr lang="fr-FR" baseline="0" dirty="0" smtClean="0"/>
              <a:t> SMS</a:t>
            </a:r>
          </a:p>
          <a:p>
            <a:r>
              <a:rPr lang="fr-FR" sz="1200" kern="1200" dirty="0" smtClean="0">
                <a:solidFill>
                  <a:schemeClr val="tx1"/>
                </a:solidFill>
                <a:latin typeface="+mn-lt"/>
                <a:ea typeface="+mn-ea"/>
                <a:cs typeface="+mn-cs"/>
              </a:rPr>
              <a:t>l’utilisateur peut se communiquer avec l’alarme via l’envoi d’SMS sous forme</a:t>
            </a:r>
            <a:r>
              <a:rPr lang="fr-FR" sz="1200" kern="1200" baseline="0" dirty="0" smtClean="0">
                <a:solidFill>
                  <a:schemeClr val="tx1"/>
                </a:solidFill>
                <a:latin typeface="+mn-lt"/>
                <a:ea typeface="+mn-ea"/>
                <a:cs typeface="+mn-cs"/>
              </a:rPr>
              <a:t> de question et l’alarme lui </a:t>
            </a:r>
            <a:r>
              <a:rPr lang="fr-FR" sz="1200" kern="1200" baseline="0" dirty="0" err="1" smtClean="0">
                <a:solidFill>
                  <a:schemeClr val="tx1"/>
                </a:solidFill>
                <a:latin typeface="+mn-lt"/>
                <a:ea typeface="+mn-ea"/>
                <a:cs typeface="+mn-cs"/>
              </a:rPr>
              <a:t>repond</a:t>
            </a:r>
            <a:r>
              <a:rPr lang="fr-FR" sz="1200" kern="1200" baseline="0" dirty="0" smtClean="0">
                <a:solidFill>
                  <a:schemeClr val="tx1"/>
                </a:solidFill>
                <a:latin typeface="+mn-lt"/>
                <a:ea typeface="+mn-ea"/>
                <a:cs typeface="+mn-cs"/>
              </a:rPr>
              <a:t>,</a:t>
            </a:r>
          </a:p>
          <a:p>
            <a:r>
              <a:rPr lang="fr-FR" sz="1200" kern="1200" dirty="0" smtClean="0">
                <a:solidFill>
                  <a:schemeClr val="tx1"/>
                </a:solidFill>
                <a:latin typeface="+mn-lt"/>
                <a:ea typeface="+mn-ea"/>
                <a:cs typeface="+mn-cs"/>
              </a:rPr>
              <a:t>Les commandes s’écrivent sous la</a:t>
            </a:r>
          </a:p>
          <a:p>
            <a:r>
              <a:rPr lang="fr-FR" sz="1200" kern="1200" dirty="0" smtClean="0">
                <a:solidFill>
                  <a:schemeClr val="tx1"/>
                </a:solidFill>
                <a:latin typeface="+mn-lt"/>
                <a:ea typeface="+mn-ea"/>
                <a:cs typeface="+mn-cs"/>
              </a:rPr>
              <a:t>forme suivante: </a:t>
            </a:r>
          </a:p>
          <a:p>
            <a:r>
              <a:rPr lang="fr-FR" sz="1200" b="1" kern="1200" dirty="0" smtClean="0">
                <a:solidFill>
                  <a:schemeClr val="tx1"/>
                </a:solidFill>
                <a:latin typeface="+mn-lt"/>
                <a:ea typeface="+mn-ea"/>
                <a:cs typeface="+mn-cs"/>
              </a:rPr>
              <a:t>Question: « code action attribut » </a:t>
            </a:r>
          </a:p>
          <a:p>
            <a:r>
              <a:rPr lang="fr-FR" sz="1200" b="1" kern="1200" dirty="0" smtClean="0">
                <a:solidFill>
                  <a:schemeClr val="tx1"/>
                </a:solidFill>
                <a:latin typeface="+mn-lt"/>
                <a:ea typeface="+mn-ea"/>
                <a:cs typeface="+mn-cs"/>
              </a:rPr>
              <a:t>Réponse: « action: réponse » </a:t>
            </a:r>
            <a:endParaRPr lang="fr-FR" dirty="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11</a:t>
            </a:fld>
            <a:endParaRPr lang="fr-FR"/>
          </a:p>
        </p:txBody>
      </p:sp>
    </p:spTree>
    <p:extLst>
      <p:ext uri="{BB962C8B-B14F-4D97-AF65-F5344CB8AC3E}">
        <p14:creationId xmlns:p14="http://schemas.microsoft.com/office/powerpoint/2010/main" val="3286285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Nous allons tester la</a:t>
            </a:r>
            <a:r>
              <a:rPr lang="fr-FR" baseline="0" dirty="0" smtClean="0"/>
              <a:t> </a:t>
            </a:r>
            <a:r>
              <a:rPr lang="fr-FR" baseline="0" dirty="0" err="1" smtClean="0"/>
              <a:t>reception</a:t>
            </a:r>
            <a:r>
              <a:rPr lang="fr-FR" baseline="0" dirty="0" smtClean="0"/>
              <a:t> d’une </a:t>
            </a:r>
            <a:r>
              <a:rPr lang="fr-FR" baseline="0" dirty="0" err="1" smtClean="0"/>
              <a:t>requéte</a:t>
            </a:r>
            <a:r>
              <a:rPr lang="fr-FR" baseline="0" dirty="0" smtClean="0"/>
              <a:t> SMS pour savoir le solde de l’alarme.</a:t>
            </a:r>
          </a:p>
          <a:p>
            <a:r>
              <a:rPr lang="fr-FR" baseline="0" dirty="0" smtClean="0"/>
              <a:t>//mettre l’organigramme</a:t>
            </a:r>
            <a:endParaRPr lang="fr-FR" dirty="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12</a:t>
            </a:fld>
            <a:endParaRPr lang="fr-FR"/>
          </a:p>
        </p:txBody>
      </p:sp>
    </p:spTree>
    <p:extLst>
      <p:ext uri="{BB962C8B-B14F-4D97-AF65-F5344CB8AC3E}">
        <p14:creationId xmlns:p14="http://schemas.microsoft.com/office/powerpoint/2010/main" val="703921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Nous passons maintenant à la description du développement</a:t>
            </a:r>
            <a:r>
              <a:rPr lang="fr-FR" baseline="0" dirty="0" smtClean="0"/>
              <a:t> du mécanisme de notification</a:t>
            </a:r>
            <a:endParaRPr lang="fr-FR" dirty="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13</a:t>
            </a:fld>
            <a:endParaRPr lang="fr-FR"/>
          </a:p>
        </p:txBody>
      </p:sp>
    </p:spTree>
    <p:extLst>
      <p:ext uri="{BB962C8B-B14F-4D97-AF65-F5344CB8AC3E}">
        <p14:creationId xmlns:p14="http://schemas.microsoft.com/office/powerpoint/2010/main" val="682180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Le service Push notification de de notifier les utilisateurs d’une alerte en temps réel. Nous avons implémenté le mécanisme push notification en</a:t>
            </a:r>
            <a:r>
              <a:rPr lang="fr-FR" sz="1200" baseline="0" dirty="0" smtClean="0"/>
              <a:t> deux étapes. La première consiste à développer le service push permettant la gestion des utilisateurs et l’envoi d’un message push. La deuxième partie consiste à développer une application push notification sur un smart phone du type </a:t>
            </a:r>
            <a:r>
              <a:rPr lang="fr-FR" sz="1200" baseline="0" dirty="0" err="1" smtClean="0"/>
              <a:t>android</a:t>
            </a:r>
            <a:r>
              <a:rPr lang="fr-FR" sz="1200" baseline="0" dirty="0" smtClean="0"/>
              <a:t> permettant l’authentification des utilisateurs et la connexion avec GCM.</a:t>
            </a:r>
            <a:endParaRPr lang="fr-FR" sz="1200" dirty="0" smtClean="0"/>
          </a:p>
          <a:p>
            <a:endParaRPr lang="fr-FR" baseline="0" dirty="0" smtClean="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14</a:t>
            </a:fld>
            <a:endParaRPr lang="fr-FR"/>
          </a:p>
        </p:txBody>
      </p:sp>
    </p:spTree>
    <p:extLst>
      <p:ext uri="{BB962C8B-B14F-4D97-AF65-F5344CB8AC3E}">
        <p14:creationId xmlns:p14="http://schemas.microsoft.com/office/powerpoint/2010/main" val="2935654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Pour bénéficier de la bonne communication entre le service Push dans la centrale d’alarme et l’application </a:t>
            </a:r>
            <a:r>
              <a:rPr lang="fr-FR" baseline="0" dirty="0" err="1" smtClean="0"/>
              <a:t>android</a:t>
            </a:r>
            <a:r>
              <a:rPr lang="fr-FR" baseline="0" dirty="0" smtClean="0"/>
              <a:t>, nous avons réalisé un mécanisme d’authentification.</a:t>
            </a:r>
          </a:p>
          <a:p>
            <a:r>
              <a:rPr lang="fr-FR" baseline="0" dirty="0" smtClean="0"/>
              <a:t>//Mettre image de communication d’envoie SMS d’authentification entre l’alarme et le smartphone</a:t>
            </a:r>
          </a:p>
          <a:p>
            <a:endParaRPr lang="fr-FR" dirty="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15</a:t>
            </a:fld>
            <a:endParaRPr lang="fr-FR"/>
          </a:p>
        </p:txBody>
      </p:sp>
    </p:spTree>
    <p:extLst>
      <p:ext uri="{BB962C8B-B14F-4D97-AF65-F5344CB8AC3E}">
        <p14:creationId xmlns:p14="http://schemas.microsoft.com/office/powerpoint/2010/main" val="1372585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Après une</a:t>
            </a:r>
            <a:r>
              <a:rPr lang="fr-FR" baseline="0" dirty="0" smtClean="0"/>
              <a:t> </a:t>
            </a:r>
            <a:r>
              <a:rPr lang="fr-FR" dirty="0" smtClean="0"/>
              <a:t>authentification réussite,</a:t>
            </a:r>
            <a:r>
              <a:rPr lang="fr-FR" baseline="0" dirty="0" smtClean="0"/>
              <a:t> le téléphone </a:t>
            </a:r>
            <a:r>
              <a:rPr lang="fr-FR" baseline="0" dirty="0" err="1" smtClean="0"/>
              <a:t>android</a:t>
            </a:r>
            <a:r>
              <a:rPr lang="fr-FR" baseline="0" dirty="0" smtClean="0"/>
              <a:t> envoie une demande au GCM ….</a:t>
            </a:r>
          </a:p>
          <a:p>
            <a:endParaRPr lang="fr-FR" baseline="0" dirty="0" smtClean="0"/>
          </a:p>
          <a:p>
            <a:r>
              <a:rPr lang="fr-FR" baseline="0" dirty="0" smtClean="0"/>
              <a:t>La centrale d’alarme enregistre les </a:t>
            </a:r>
            <a:r>
              <a:rPr lang="fr-FR" baseline="0" smtClean="0"/>
              <a:t>utilisateurs authentifié dans </a:t>
            </a:r>
            <a:r>
              <a:rPr lang="fr-FR" baseline="0" dirty="0" smtClean="0"/>
              <a:t>un fichier </a:t>
            </a:r>
            <a:r>
              <a:rPr lang="fr-FR" baseline="0" smtClean="0"/>
              <a:t>binaire afin de l’utiliser lors de redémarrage de l’alarme.</a:t>
            </a:r>
            <a:endParaRPr lang="fr-FR" baseline="0" dirty="0" smtClean="0"/>
          </a:p>
          <a:p>
            <a:endParaRPr lang="fr-FR" baseline="0" dirty="0" smtClean="0"/>
          </a:p>
          <a:p>
            <a:r>
              <a:rPr lang="fr-FR" baseline="0" dirty="0" smtClean="0"/>
              <a:t>//mettre l’image du mécanisme d’envoi</a:t>
            </a:r>
            <a:endParaRPr lang="fr-FR" dirty="0" smtClean="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16</a:t>
            </a:fld>
            <a:endParaRPr lang="fr-FR"/>
          </a:p>
        </p:txBody>
      </p:sp>
    </p:spTree>
    <p:extLst>
      <p:ext uri="{BB962C8B-B14F-4D97-AF65-F5344CB8AC3E}">
        <p14:creationId xmlns:p14="http://schemas.microsoft.com/office/powerpoint/2010/main" val="2476232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En conclusion, lors de notre projet de fin d’études nous</a:t>
            </a:r>
            <a:r>
              <a:rPr lang="fr-FR" baseline="0" dirty="0" smtClean="0"/>
              <a:t> avons étudié et implémenté un driver 3G et les services contrôle SMS et Push Notification sur la plateforme de test du produit alarme à base du microcontrôleur </a:t>
            </a:r>
            <a:r>
              <a:rPr lang="fr-FR" baseline="0" dirty="0" err="1" smtClean="0"/>
              <a:t>Nuvoton</a:t>
            </a:r>
            <a:r>
              <a:rPr lang="fr-FR" baseline="0" dirty="0" smtClean="0"/>
              <a:t> </a:t>
            </a:r>
            <a:r>
              <a:rPr lang="fr-FR" sz="1200" kern="1200" dirty="0" smtClean="0">
                <a:solidFill>
                  <a:schemeClr val="tx1"/>
                </a:solidFill>
                <a:latin typeface="+mn-lt"/>
                <a:ea typeface="+mn-ea"/>
                <a:cs typeface="+mn-cs"/>
              </a:rPr>
              <a:t>N3292.</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Comme perspectives nous envisageons de faire un serveur comme celui de Google Cloud Messaging et qui sera propre a la société </a:t>
            </a:r>
            <a:r>
              <a:rPr lang="fr-FR" baseline="0" dirty="0" err="1" smtClean="0"/>
              <a:t>Comelit</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solidFill>
                  <a:prstClr val="black"/>
                </a:solidFill>
              </a:rPr>
              <a:pPr/>
              <a:t>17</a:t>
            </a:fld>
            <a:endParaRPr lang="fr-FR">
              <a:solidFill>
                <a:prstClr val="black"/>
              </a:solidFill>
            </a:endParaRPr>
          </a:p>
        </p:txBody>
      </p:sp>
    </p:spTree>
    <p:extLst>
      <p:ext uri="{BB962C8B-B14F-4D97-AF65-F5344CB8AC3E}">
        <p14:creationId xmlns:p14="http://schemas.microsoft.com/office/powerpoint/2010/main" val="748810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a:t>
            </a:r>
            <a:r>
              <a:rPr lang="fr-FR" baseline="0" dirty="0" smtClean="0"/>
              <a:t> plan de notre présentation est le suivant. Après </a:t>
            </a:r>
            <a:r>
              <a:rPr lang="fr-FR" baseline="0" dirty="0" smtClean="0"/>
              <a:t>une introduction sur le contexte, les objectifs du projet et la </a:t>
            </a:r>
            <a:r>
              <a:rPr lang="fr-FR" baseline="0" dirty="0" smtClean="0"/>
              <a:t>plateforme du produit </a:t>
            </a:r>
            <a:r>
              <a:rPr lang="fr-FR" baseline="0" dirty="0" smtClean="0"/>
              <a:t>alarme de la société </a:t>
            </a:r>
            <a:r>
              <a:rPr lang="fr-FR" baseline="0" dirty="0" err="1" smtClean="0"/>
              <a:t>Comelit</a:t>
            </a:r>
            <a:r>
              <a:rPr lang="fr-FR" baseline="0" dirty="0" smtClean="0"/>
              <a:t>, Nous </a:t>
            </a:r>
            <a:r>
              <a:rPr lang="fr-FR" baseline="0" dirty="0" smtClean="0"/>
              <a:t>allons présenter les détails de développement du driver 3G et du service contrôle SMS. Avant de conclure nous allons présenter le mécanisme de notification Push notification.</a:t>
            </a:r>
            <a:endParaRPr lang="fr-FR" dirty="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2</a:t>
            </a:fld>
            <a:endParaRPr lang="fr-FR"/>
          </a:p>
        </p:txBody>
      </p:sp>
    </p:spTree>
    <p:extLst>
      <p:ext uri="{BB962C8B-B14F-4D97-AF65-F5344CB8AC3E}">
        <p14:creationId xmlns:p14="http://schemas.microsoft.com/office/powerpoint/2010/main" val="1694788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latin typeface="+mn-lt"/>
                <a:ea typeface="+mn-ea"/>
                <a:cs typeface="+mn-cs"/>
              </a:rPr>
              <a:t>La sécurité est devenue une préoccupation majeure pour se prévenir contre le cambriolage. Pour cette raison, les systèmes d’alarme sont de plus en plus propagés et demandés dans les marchés mondiaux et spécialement dans les pays modernes </a:t>
            </a:r>
            <a:r>
              <a:rPr lang="fr-FR" sz="1200" kern="1200" dirty="0" smtClean="0">
                <a:solidFill>
                  <a:schemeClr val="tx1"/>
                </a:solidFill>
                <a:latin typeface="+mn-lt"/>
                <a:ea typeface="+mn-ea"/>
                <a:cs typeface="+mn-cs"/>
              </a:rPr>
              <a:t>. (point 1)</a:t>
            </a:r>
            <a:endParaRPr lang="fr-FR" sz="1200" kern="1200" dirty="0" smtClean="0">
              <a:solidFill>
                <a:schemeClr val="tx1"/>
              </a:solidFill>
              <a:latin typeface="+mn-lt"/>
              <a:ea typeface="+mn-ea"/>
              <a:cs typeface="+mn-cs"/>
            </a:endParaRPr>
          </a:p>
          <a:p>
            <a:endParaRPr lang="fr-FR" sz="1200" kern="1200" dirty="0" smtClean="0">
              <a:solidFill>
                <a:schemeClr val="tx1"/>
              </a:solidFill>
              <a:latin typeface="+mn-lt"/>
              <a:ea typeface="+mn-ea"/>
              <a:cs typeface="+mn-cs"/>
            </a:endParaRPr>
          </a:p>
          <a:p>
            <a:pPr marL="0" indent="0">
              <a:spcBef>
                <a:spcPts val="600"/>
              </a:spcBef>
              <a:spcAft>
                <a:spcPts val="600"/>
              </a:spcAft>
              <a:buFont typeface="Arial" pitchFamily="34" charset="0"/>
              <a:buNone/>
            </a:pPr>
            <a:r>
              <a:rPr lang="fr-FR" sz="2000" dirty="0" smtClean="0">
                <a:ln w="0"/>
                <a:solidFill>
                  <a:schemeClr val="tx2">
                    <a:lumMod val="75000"/>
                  </a:schemeClr>
                </a:solidFill>
              </a:rPr>
              <a:t>La Transmission temps réel des signaux d’alarmes entre l’utilisateur et son produit d’alarme via : (point 2)</a:t>
            </a:r>
          </a:p>
          <a:p>
            <a:pPr marL="800100" lvl="1" indent="-342900">
              <a:spcAft>
                <a:spcPts val="600"/>
              </a:spcAft>
              <a:buFont typeface="Arial" pitchFamily="34" charset="0"/>
              <a:buChar char="•"/>
            </a:pPr>
            <a:r>
              <a:rPr lang="fr-FR" dirty="0" smtClean="0">
                <a:ln w="0"/>
                <a:solidFill>
                  <a:schemeClr val="tx2">
                    <a:lumMod val="75000"/>
                  </a:schemeClr>
                </a:solidFill>
                <a:effectLst/>
              </a:rPr>
              <a:t>Le réseau GSM pour le co</a:t>
            </a:r>
            <a:r>
              <a:rPr lang="fr-FR" dirty="0" smtClean="0">
                <a:ln w="0"/>
                <a:solidFill>
                  <a:schemeClr val="tx2">
                    <a:lumMod val="75000"/>
                  </a:schemeClr>
                </a:solidFill>
              </a:rPr>
              <a:t>ntrôle de l’alarme (en</a:t>
            </a:r>
            <a:r>
              <a:rPr lang="fr-FR" baseline="0" dirty="0" smtClean="0">
                <a:ln w="0"/>
                <a:solidFill>
                  <a:schemeClr val="tx2">
                    <a:lumMod val="75000"/>
                  </a:schemeClr>
                </a:solidFill>
              </a:rPr>
              <a:t> utilisant le service</a:t>
            </a:r>
            <a:r>
              <a:rPr lang="fr-FR" dirty="0" smtClean="0">
                <a:ln w="0"/>
                <a:solidFill>
                  <a:schemeClr val="tx2">
                    <a:lumMod val="75000"/>
                  </a:schemeClr>
                </a:solidFill>
              </a:rPr>
              <a:t> contrôle SMS). (point 3)</a:t>
            </a:r>
            <a:endParaRPr lang="fr-FR" dirty="0" smtClean="0">
              <a:ln w="0"/>
              <a:solidFill>
                <a:schemeClr val="tx2">
                  <a:lumMod val="75000"/>
                </a:schemeClr>
              </a:solidFill>
              <a:effectLst/>
            </a:endParaRPr>
          </a:p>
          <a:p>
            <a:pPr marL="800100" lvl="1" indent="-342900">
              <a:spcAft>
                <a:spcPts val="600"/>
              </a:spcAft>
              <a:buFont typeface="Arial" pitchFamily="34" charset="0"/>
              <a:buChar char="•"/>
            </a:pPr>
            <a:r>
              <a:rPr lang="fr-FR" dirty="0" smtClean="0">
                <a:ln w="0"/>
                <a:solidFill>
                  <a:schemeClr val="tx2">
                    <a:lumMod val="75000"/>
                  </a:schemeClr>
                </a:solidFill>
              </a:rPr>
              <a:t>L’internet à travers le serveur </a:t>
            </a:r>
            <a:r>
              <a:rPr lang="fr-FR" dirty="0" err="1" smtClean="0">
                <a:ln w="0"/>
                <a:solidFill>
                  <a:schemeClr val="tx2">
                    <a:lumMod val="75000"/>
                  </a:schemeClr>
                </a:solidFill>
              </a:rPr>
              <a:t>cloud</a:t>
            </a:r>
            <a:r>
              <a:rPr lang="fr-FR" dirty="0" smtClean="0">
                <a:ln w="0"/>
                <a:solidFill>
                  <a:schemeClr val="tx2">
                    <a:lumMod val="75000"/>
                  </a:schemeClr>
                </a:solidFill>
              </a:rPr>
              <a:t> GCM pour notifier l’utilisateur des</a:t>
            </a:r>
            <a:r>
              <a:rPr lang="fr-FR" baseline="0" dirty="0" smtClean="0">
                <a:ln w="0"/>
                <a:solidFill>
                  <a:schemeClr val="tx2">
                    <a:lumMod val="75000"/>
                  </a:schemeClr>
                </a:solidFill>
              </a:rPr>
              <a:t> événements </a:t>
            </a:r>
            <a:r>
              <a:rPr lang="fr-FR" dirty="0" smtClean="0">
                <a:ln w="0"/>
                <a:solidFill>
                  <a:schemeClr val="tx2">
                    <a:lumMod val="75000"/>
                  </a:schemeClr>
                </a:solidFill>
              </a:rPr>
              <a:t>(en utilisant le service Push notification). Point (4)</a:t>
            </a:r>
          </a:p>
          <a:p>
            <a:r>
              <a:rPr lang="fr-FR" sz="1200" kern="1200" baseline="0" dirty="0" smtClean="0">
                <a:solidFill>
                  <a:schemeClr val="tx1"/>
                </a:solidFill>
                <a:latin typeface="+mn-lt"/>
                <a:ea typeface="+mn-ea"/>
                <a:cs typeface="+mn-cs"/>
              </a:rPr>
              <a:t>Les objectifs de notre projet de fin d’études s’énoncent comme suit : (point 5)</a:t>
            </a:r>
          </a:p>
          <a:p>
            <a:r>
              <a:rPr lang="fr-FR" sz="1200" kern="1200" baseline="0" dirty="0" smtClean="0">
                <a:solidFill>
                  <a:schemeClr val="tx1"/>
                </a:solidFill>
                <a:latin typeface="+mn-lt"/>
                <a:ea typeface="+mn-ea"/>
                <a:cs typeface="+mn-cs"/>
              </a:rPr>
              <a:t> il s’agit de …</a:t>
            </a:r>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3</a:t>
            </a:fld>
            <a:endParaRPr lang="fr-FR"/>
          </a:p>
        </p:txBody>
      </p:sp>
    </p:spTree>
    <p:extLst>
      <p:ext uri="{BB962C8B-B14F-4D97-AF65-F5344CB8AC3E}">
        <p14:creationId xmlns:p14="http://schemas.microsoft.com/office/powerpoint/2010/main" val="1558417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Le</a:t>
            </a:r>
            <a:r>
              <a:rPr lang="fr-FR" sz="1200" kern="1200" baseline="0" dirty="0" smtClean="0">
                <a:solidFill>
                  <a:schemeClr val="tx1"/>
                </a:solidFill>
                <a:effectLst/>
                <a:latin typeface="+mn-lt"/>
                <a:ea typeface="+mn-ea"/>
                <a:cs typeface="+mn-cs"/>
              </a:rPr>
              <a:t> </a:t>
            </a:r>
            <a:r>
              <a:rPr lang="fr-FR" sz="1200" kern="1200" baseline="0" dirty="0" smtClean="0">
                <a:solidFill>
                  <a:schemeClr val="tx1"/>
                </a:solidFill>
                <a:effectLst/>
                <a:latin typeface="+mn-lt"/>
                <a:ea typeface="+mn-ea"/>
                <a:cs typeface="+mn-cs"/>
              </a:rPr>
              <a:t>produit alarme </a:t>
            </a:r>
            <a:r>
              <a:rPr lang="fr-FR" sz="1200" kern="1200" baseline="0" dirty="0" smtClean="0">
                <a:solidFill>
                  <a:schemeClr val="tx1"/>
                </a:solidFill>
                <a:effectLst/>
                <a:latin typeface="+mn-lt"/>
                <a:ea typeface="+mn-ea"/>
                <a:cs typeface="+mn-cs"/>
              </a:rPr>
              <a:t>de se </a:t>
            </a:r>
            <a:r>
              <a:rPr lang="fr-FR" sz="1200" kern="1200" baseline="0" dirty="0" smtClean="0">
                <a:solidFill>
                  <a:schemeClr val="tx1"/>
                </a:solidFill>
                <a:effectLst/>
                <a:latin typeface="+mn-lt"/>
                <a:ea typeface="+mn-ea"/>
                <a:cs typeface="+mn-cs"/>
              </a:rPr>
              <a:t>compose </a:t>
            </a:r>
            <a:r>
              <a:rPr lang="fr-FR" sz="1200" kern="1200" baseline="0" dirty="0" smtClean="0">
                <a:solidFill>
                  <a:schemeClr val="tx1"/>
                </a:solidFill>
                <a:effectLst/>
                <a:latin typeface="+mn-lt"/>
                <a:ea typeface="+mn-ea"/>
                <a:cs typeface="+mn-cs"/>
              </a:rPr>
              <a:t>du boitier suivant </a:t>
            </a:r>
            <a:r>
              <a:rPr lang="fr-FR" sz="1200" kern="1200" baseline="0" dirty="0" smtClean="0">
                <a:solidFill>
                  <a:schemeClr val="tx1"/>
                </a:solidFill>
                <a:effectLst/>
                <a:latin typeface="+mn-lt"/>
                <a:ea typeface="+mn-ea"/>
                <a:cs typeface="+mn-cs"/>
              </a:rPr>
              <a:t>et </a:t>
            </a:r>
            <a:r>
              <a:rPr lang="fr-FR" sz="1200" kern="1200" baseline="0" dirty="0" smtClean="0">
                <a:solidFill>
                  <a:schemeClr val="tx1"/>
                </a:solidFill>
                <a:effectLst/>
                <a:latin typeface="+mn-lt"/>
                <a:ea typeface="+mn-ea"/>
                <a:cs typeface="+mn-cs"/>
              </a:rPr>
              <a:t>de plusieurs </a:t>
            </a:r>
            <a:r>
              <a:rPr lang="fr-FR" sz="1200" kern="1200" baseline="0" dirty="0" smtClean="0">
                <a:solidFill>
                  <a:schemeClr val="tx1"/>
                </a:solidFill>
                <a:effectLst/>
                <a:latin typeface="+mn-lt"/>
                <a:ea typeface="+mn-ea"/>
                <a:cs typeface="+mn-cs"/>
              </a:rPr>
              <a:t>composants qui </a:t>
            </a:r>
            <a:r>
              <a:rPr lang="fr-FR" sz="1200" kern="1200" baseline="0" dirty="0" smtClean="0">
                <a:solidFill>
                  <a:schemeClr val="tx1"/>
                </a:solidFill>
                <a:effectLst/>
                <a:latin typeface="+mn-lt"/>
                <a:ea typeface="+mn-ea"/>
                <a:cs typeface="+mn-cs"/>
              </a:rPr>
              <a:t>y sont connectés tels </a:t>
            </a:r>
            <a:r>
              <a:rPr lang="fr-FR" sz="1200" kern="1200" baseline="0" dirty="0" smtClean="0">
                <a:solidFill>
                  <a:schemeClr val="tx1"/>
                </a:solidFill>
                <a:effectLst/>
                <a:latin typeface="+mn-lt"/>
                <a:ea typeface="+mn-ea"/>
                <a:cs typeface="+mn-cs"/>
              </a:rPr>
              <a:t>que </a:t>
            </a:r>
            <a:r>
              <a:rPr lang="fr-FR" sz="1200" kern="1200" baseline="0" dirty="0" smtClean="0">
                <a:solidFill>
                  <a:schemeClr val="tx1"/>
                </a:solidFill>
                <a:effectLst/>
                <a:latin typeface="+mn-lt"/>
                <a:ea typeface="+mn-ea"/>
                <a:cs typeface="+mn-cs"/>
              </a:rPr>
              <a:t>la camera</a:t>
            </a:r>
            <a:r>
              <a:rPr lang="fr-FR" sz="1200" kern="1200" baseline="0" dirty="0" smtClean="0">
                <a:solidFill>
                  <a:schemeClr val="tx1"/>
                </a:solidFill>
                <a:effectLst/>
                <a:latin typeface="+mn-lt"/>
                <a:ea typeface="+mn-ea"/>
                <a:cs typeface="+mn-cs"/>
              </a:rPr>
              <a:t>, </a:t>
            </a:r>
            <a:r>
              <a:rPr lang="fr-FR" sz="1200" kern="1200" baseline="0" dirty="0" smtClean="0">
                <a:solidFill>
                  <a:schemeClr val="tx1"/>
                </a:solidFill>
                <a:effectLst/>
                <a:latin typeface="+mn-lt"/>
                <a:ea typeface="+mn-ea"/>
                <a:cs typeface="+mn-cs"/>
              </a:rPr>
              <a:t>le capteur </a:t>
            </a:r>
            <a:r>
              <a:rPr lang="fr-FR" sz="1200" kern="1200" baseline="0" dirty="0" smtClean="0">
                <a:solidFill>
                  <a:schemeClr val="tx1"/>
                </a:solidFill>
                <a:effectLst/>
                <a:latin typeface="+mn-lt"/>
                <a:ea typeface="+mn-ea"/>
                <a:cs typeface="+mn-cs"/>
              </a:rPr>
              <a:t>de mouvement, </a:t>
            </a:r>
            <a:r>
              <a:rPr lang="fr-FR" sz="1200" kern="1200" baseline="0" dirty="0" smtClean="0">
                <a:solidFill>
                  <a:schemeClr val="tx1"/>
                </a:solidFill>
                <a:effectLst/>
                <a:latin typeface="+mn-lt"/>
                <a:ea typeface="+mn-ea"/>
                <a:cs typeface="+mn-cs"/>
              </a:rPr>
              <a:t>le capteur </a:t>
            </a:r>
            <a:r>
              <a:rPr lang="fr-FR" sz="1200" kern="1200" baseline="0" dirty="0" smtClean="0">
                <a:solidFill>
                  <a:schemeClr val="tx1"/>
                </a:solidFill>
                <a:effectLst/>
                <a:latin typeface="+mn-lt"/>
                <a:ea typeface="+mn-ea"/>
                <a:cs typeface="+mn-cs"/>
              </a:rPr>
              <a:t>d’incendie, </a:t>
            </a:r>
            <a:r>
              <a:rPr lang="fr-FR" sz="1200" kern="1200" baseline="0" dirty="0" smtClean="0">
                <a:solidFill>
                  <a:schemeClr val="tx1"/>
                </a:solidFill>
                <a:effectLst/>
                <a:latin typeface="+mn-lt"/>
                <a:ea typeface="+mn-ea"/>
                <a:cs typeface="+mn-cs"/>
              </a:rPr>
              <a:t>etc. (im1)</a:t>
            </a:r>
            <a:endParaRPr lang="fr-FR" sz="1200" kern="1200" baseline="0" dirty="0" smtClean="0">
              <a:solidFill>
                <a:schemeClr val="tx1"/>
              </a:solidFill>
              <a:effectLst/>
              <a:latin typeface="+mn-lt"/>
              <a:ea typeface="+mn-ea"/>
              <a:cs typeface="+mn-cs"/>
            </a:endParaRPr>
          </a:p>
          <a:p>
            <a:r>
              <a:rPr lang="fr-FR" sz="1200" kern="1200" baseline="0" dirty="0" smtClean="0">
                <a:solidFill>
                  <a:schemeClr val="tx1"/>
                </a:solidFill>
                <a:effectLst/>
                <a:latin typeface="+mn-lt"/>
                <a:ea typeface="+mn-ea"/>
                <a:cs typeface="+mn-cs"/>
              </a:rPr>
              <a:t>Le </a:t>
            </a:r>
            <a:r>
              <a:rPr lang="fr-FR" sz="1200" kern="1200" baseline="0" dirty="0" smtClean="0">
                <a:solidFill>
                  <a:schemeClr val="tx1"/>
                </a:solidFill>
                <a:effectLst/>
                <a:latin typeface="+mn-lt"/>
                <a:ea typeface="+mn-ea"/>
                <a:cs typeface="+mn-cs"/>
              </a:rPr>
              <a:t>boitier d’alarme </a:t>
            </a:r>
            <a:r>
              <a:rPr lang="fr-FR" sz="1200" kern="1200" baseline="0" dirty="0" smtClean="0">
                <a:solidFill>
                  <a:schemeClr val="tx1"/>
                </a:solidFill>
                <a:effectLst/>
                <a:latin typeface="+mn-lt"/>
                <a:ea typeface="+mn-ea"/>
                <a:cs typeface="+mn-cs"/>
              </a:rPr>
              <a:t>comporte plusieurs composants et périphériques, Durant notre stage Nous avons travaillé sur le module 3G </a:t>
            </a:r>
            <a:r>
              <a:rPr lang="fr-FR" sz="1200" kern="1200" dirty="0" err="1" smtClean="0">
                <a:solidFill>
                  <a:schemeClr val="tx1"/>
                </a:solidFill>
                <a:latin typeface="+mn-lt"/>
                <a:ea typeface="+mn-ea"/>
                <a:cs typeface="+mn-cs"/>
              </a:rPr>
              <a:t>Quectel</a:t>
            </a:r>
            <a:r>
              <a:rPr lang="fr-FR" sz="1200" kern="1200" dirty="0" smtClean="0">
                <a:solidFill>
                  <a:schemeClr val="tx1"/>
                </a:solidFill>
                <a:latin typeface="+mn-lt"/>
                <a:ea typeface="+mn-ea"/>
                <a:cs typeface="+mn-cs"/>
              </a:rPr>
              <a:t> M95 </a:t>
            </a:r>
            <a:r>
              <a:rPr lang="fr-FR" sz="1200" kern="1200" baseline="0" dirty="0" smtClean="0">
                <a:solidFill>
                  <a:schemeClr val="tx1"/>
                </a:solidFill>
                <a:effectLst/>
                <a:latin typeface="+mn-lt"/>
                <a:ea typeface="+mn-ea"/>
                <a:cs typeface="+mn-cs"/>
              </a:rPr>
              <a:t>de l’alarme de </a:t>
            </a:r>
            <a:r>
              <a:rPr lang="fr-FR" sz="1200" kern="1200" baseline="0" dirty="0" err="1" smtClean="0">
                <a:solidFill>
                  <a:schemeClr val="tx1"/>
                </a:solidFill>
                <a:effectLst/>
                <a:latin typeface="+mn-lt"/>
                <a:ea typeface="+mn-ea"/>
                <a:cs typeface="+mn-cs"/>
              </a:rPr>
              <a:t>Comelit</a:t>
            </a:r>
            <a:r>
              <a:rPr lang="fr-FR" sz="1200" kern="1200" baseline="0" dirty="0" smtClean="0">
                <a:solidFill>
                  <a:schemeClr val="tx1"/>
                </a:solidFill>
                <a:effectLst/>
                <a:latin typeface="+mn-lt"/>
                <a:ea typeface="+mn-ea"/>
                <a:cs typeface="+mn-cs"/>
              </a:rPr>
              <a:t> </a:t>
            </a:r>
            <a:r>
              <a:rPr lang="fr-FR" sz="1200" kern="1200" dirty="0" smtClean="0">
                <a:solidFill>
                  <a:schemeClr val="tx1"/>
                </a:solidFill>
                <a:latin typeface="+mn-lt"/>
                <a:ea typeface="+mn-ea"/>
                <a:cs typeface="+mn-cs"/>
              </a:rPr>
              <a:t>afin de réaliser une</a:t>
            </a:r>
            <a:r>
              <a:rPr lang="fr-FR" sz="1200" kern="1200" baseline="0" dirty="0" smtClean="0">
                <a:solidFill>
                  <a:schemeClr val="tx1"/>
                </a:solidFill>
                <a:latin typeface="+mn-lt"/>
                <a:ea typeface="+mn-ea"/>
                <a:cs typeface="+mn-cs"/>
              </a:rPr>
              <a:t> communication 3G réussie, pour ce faire nous avons</a:t>
            </a:r>
            <a:r>
              <a:rPr lang="fr-FR" sz="1200" kern="1200" dirty="0" smtClean="0">
                <a:solidFill>
                  <a:schemeClr val="tx1"/>
                </a:solidFill>
                <a:latin typeface="+mn-lt"/>
                <a:ea typeface="+mn-ea"/>
                <a:cs typeface="+mn-cs"/>
              </a:rPr>
              <a:t> développé un driver pour ce module. Nous avons également développé le service contrôle SMS en utilisant les fonctionnalités d’envoi et de réception d’SMS</a:t>
            </a:r>
            <a:r>
              <a:rPr lang="fr-FR" sz="1200" kern="1200" baseline="0" dirty="0" smtClean="0">
                <a:solidFill>
                  <a:schemeClr val="tx1"/>
                </a:solidFill>
                <a:latin typeface="+mn-lt"/>
                <a:ea typeface="+mn-ea"/>
                <a:cs typeface="+mn-cs"/>
              </a:rPr>
              <a:t> du driver et le service push notification pour envoyer des messages aux utilisateurs via </a:t>
            </a:r>
            <a:r>
              <a:rPr lang="fr-FR" sz="1200" kern="1200" baseline="0" dirty="0" err="1" smtClean="0">
                <a:solidFill>
                  <a:schemeClr val="tx1"/>
                </a:solidFill>
                <a:latin typeface="+mn-lt"/>
                <a:ea typeface="+mn-ea"/>
                <a:cs typeface="+mn-cs"/>
              </a:rPr>
              <a:t>google</a:t>
            </a:r>
            <a:r>
              <a:rPr lang="fr-FR" sz="1200" kern="1200" baseline="0" dirty="0" smtClean="0">
                <a:solidFill>
                  <a:schemeClr val="tx1"/>
                </a:solidFill>
                <a:latin typeface="+mn-lt"/>
                <a:ea typeface="+mn-ea"/>
                <a:cs typeface="+mn-cs"/>
              </a:rPr>
              <a:t> </a:t>
            </a:r>
            <a:r>
              <a:rPr lang="fr-FR" sz="1200" kern="1200" baseline="0" dirty="0" err="1" smtClean="0">
                <a:solidFill>
                  <a:schemeClr val="tx1"/>
                </a:solidFill>
                <a:latin typeface="+mn-lt"/>
                <a:ea typeface="+mn-ea"/>
                <a:cs typeface="+mn-cs"/>
              </a:rPr>
              <a:t>cloud</a:t>
            </a:r>
            <a:r>
              <a:rPr lang="fr-FR" sz="1200" kern="1200" baseline="0" dirty="0" smtClean="0">
                <a:solidFill>
                  <a:schemeClr val="tx1"/>
                </a:solidFill>
                <a:latin typeface="+mn-lt"/>
                <a:ea typeface="+mn-ea"/>
                <a:cs typeface="+mn-cs"/>
              </a:rPr>
              <a:t> messaging. </a:t>
            </a:r>
          </a:p>
          <a:p>
            <a:r>
              <a:rPr lang="fr-FR" sz="1200" kern="1200" baseline="0" dirty="0" smtClean="0">
                <a:solidFill>
                  <a:schemeClr val="tx1"/>
                </a:solidFill>
                <a:latin typeface="+mn-lt"/>
                <a:ea typeface="+mn-ea"/>
                <a:cs typeface="+mn-cs"/>
              </a:rPr>
              <a:t>Pour faire les tests de fonctionnalité nous avons utilisé le port USB pour charger l’exécutable sur la </a:t>
            </a:r>
            <a:r>
              <a:rPr lang="fr-FR" sz="1200" kern="1200" baseline="0" dirty="0" err="1" smtClean="0">
                <a:solidFill>
                  <a:schemeClr val="tx1"/>
                </a:solidFill>
                <a:latin typeface="+mn-lt"/>
                <a:ea typeface="+mn-ea"/>
                <a:cs typeface="+mn-cs"/>
              </a:rPr>
              <a:t>mémoie</a:t>
            </a:r>
            <a:r>
              <a:rPr lang="fr-FR" sz="1200" kern="1200" baseline="0" dirty="0" smtClean="0">
                <a:solidFill>
                  <a:schemeClr val="tx1"/>
                </a:solidFill>
                <a:latin typeface="+mn-lt"/>
                <a:ea typeface="+mn-ea"/>
                <a:cs typeface="+mn-cs"/>
              </a:rPr>
              <a:t> NAND de la carte et les ports UART pour communiquer avec la carte. (im2)</a:t>
            </a:r>
            <a:endParaRPr lang="fr-FR" sz="1200" kern="1200" baseline="0" dirty="0" smtClean="0">
              <a:solidFill>
                <a:schemeClr val="tx1"/>
              </a:solidFill>
              <a:latin typeface="+mn-lt"/>
              <a:ea typeface="+mn-ea"/>
              <a:cs typeface="+mn-cs"/>
            </a:endParaRPr>
          </a:p>
          <a:p>
            <a:r>
              <a:rPr lang="fr-FR" sz="1200" kern="1200" baseline="0" dirty="0" smtClean="0">
                <a:solidFill>
                  <a:schemeClr val="tx1"/>
                </a:solidFill>
                <a:effectLst/>
                <a:latin typeface="+mn-lt"/>
                <a:ea typeface="+mn-ea"/>
                <a:cs typeface="+mn-cs"/>
              </a:rPr>
              <a:t>Nous avons utilisé Linux comme système d’exploitation afin de gérer le fonctionnement du produit alarme</a:t>
            </a:r>
            <a:r>
              <a:rPr lang="fr-FR" sz="1200" kern="1200" baseline="0" dirty="0" smtClean="0">
                <a:solidFill>
                  <a:schemeClr val="tx1"/>
                </a:solidFill>
                <a:effectLst/>
                <a:latin typeface="+mn-lt"/>
                <a:ea typeface="+mn-ea"/>
                <a:cs typeface="+mn-cs"/>
              </a:rPr>
              <a:t>.</a:t>
            </a:r>
            <a:endParaRPr lang="fr-FR" sz="1200" kern="1200" baseline="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4</a:t>
            </a:fld>
            <a:endParaRPr lang="fr-FR"/>
          </a:p>
        </p:txBody>
      </p:sp>
    </p:spTree>
    <p:extLst>
      <p:ext uri="{BB962C8B-B14F-4D97-AF65-F5344CB8AC3E}">
        <p14:creationId xmlns:p14="http://schemas.microsoft.com/office/powerpoint/2010/main" val="471378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baseline="0" dirty="0" smtClean="0">
                <a:solidFill>
                  <a:schemeClr val="tx1"/>
                </a:solidFill>
                <a:effectLst/>
                <a:latin typeface="+mn-lt"/>
                <a:ea typeface="+mn-ea"/>
                <a:cs typeface="+mn-cs"/>
              </a:rPr>
              <a:t>Pour </a:t>
            </a:r>
            <a:r>
              <a:rPr lang="fr-FR" sz="1200" kern="1200" baseline="0" dirty="0" smtClean="0">
                <a:solidFill>
                  <a:schemeClr val="tx1"/>
                </a:solidFill>
                <a:effectLst/>
                <a:latin typeface="+mn-lt"/>
                <a:ea typeface="+mn-ea"/>
                <a:cs typeface="+mn-cs"/>
              </a:rPr>
              <a:t>configurer </a:t>
            </a:r>
            <a:r>
              <a:rPr lang="fr-FR" sz="1200" kern="1200" baseline="0" dirty="0" smtClean="0">
                <a:solidFill>
                  <a:schemeClr val="tx1"/>
                </a:solidFill>
                <a:effectLst/>
                <a:latin typeface="+mn-lt"/>
                <a:ea typeface="+mn-ea"/>
                <a:cs typeface="+mn-cs"/>
              </a:rPr>
              <a:t>le module </a:t>
            </a:r>
            <a:r>
              <a:rPr lang="fr-FR" sz="1200" kern="1200" baseline="0" dirty="0" smtClean="0">
                <a:solidFill>
                  <a:schemeClr val="tx1"/>
                </a:solidFill>
                <a:effectLst/>
                <a:latin typeface="+mn-lt"/>
                <a:ea typeface="+mn-ea"/>
                <a:cs typeface="+mn-cs"/>
              </a:rPr>
              <a:t>3G de la carte et communiquer avec lui, </a:t>
            </a:r>
            <a:r>
              <a:rPr lang="fr-FR" sz="1200" kern="1200" baseline="0" dirty="0" smtClean="0">
                <a:solidFill>
                  <a:schemeClr val="tx1"/>
                </a:solidFill>
                <a:effectLst/>
                <a:latin typeface="+mn-lt"/>
                <a:ea typeface="+mn-ea"/>
                <a:cs typeface="+mn-cs"/>
              </a:rPr>
              <a:t>nous </a:t>
            </a:r>
            <a:r>
              <a:rPr lang="fr-FR" sz="1200" kern="1200" baseline="0" dirty="0" smtClean="0">
                <a:solidFill>
                  <a:schemeClr val="tx1"/>
                </a:solidFill>
                <a:effectLst/>
                <a:latin typeface="+mn-lt"/>
                <a:ea typeface="+mn-ea"/>
                <a:cs typeface="+mn-cs"/>
              </a:rPr>
              <a:t>avons programmé </a:t>
            </a:r>
            <a:r>
              <a:rPr lang="fr-FR" sz="1200" kern="1200" baseline="0" dirty="0" smtClean="0">
                <a:solidFill>
                  <a:schemeClr val="tx1"/>
                </a:solidFill>
                <a:effectLst/>
                <a:latin typeface="+mn-lt"/>
                <a:ea typeface="+mn-ea"/>
                <a:cs typeface="+mn-cs"/>
              </a:rPr>
              <a:t>la centrale d’alarme </a:t>
            </a:r>
            <a:r>
              <a:rPr lang="fr-FR" sz="1200" kern="1200" baseline="0" dirty="0" smtClean="0">
                <a:solidFill>
                  <a:schemeClr val="tx1"/>
                </a:solidFill>
                <a:effectLst/>
                <a:latin typeface="+mn-lt"/>
                <a:ea typeface="+mn-ea"/>
                <a:cs typeface="+mn-cs"/>
              </a:rPr>
              <a:t>afin qu’elle envoie des </a:t>
            </a:r>
            <a:r>
              <a:rPr lang="fr-FR" sz="1200" kern="1200" baseline="0" dirty="0" smtClean="0">
                <a:solidFill>
                  <a:schemeClr val="tx1"/>
                </a:solidFill>
                <a:effectLst/>
                <a:latin typeface="+mn-lt"/>
                <a:ea typeface="+mn-ea"/>
                <a:cs typeface="+mn-cs"/>
              </a:rPr>
              <a:t>AT commandes via </a:t>
            </a:r>
            <a:r>
              <a:rPr lang="fr-FR" sz="1200" kern="1200" baseline="0" dirty="0" smtClean="0">
                <a:solidFill>
                  <a:schemeClr val="tx1"/>
                </a:solidFill>
                <a:effectLst/>
                <a:latin typeface="+mn-lt"/>
                <a:ea typeface="+mn-ea"/>
                <a:cs typeface="+mn-cs"/>
              </a:rPr>
              <a:t>un </a:t>
            </a:r>
            <a:r>
              <a:rPr lang="fr-FR" sz="1200" kern="1200" baseline="0" dirty="0" smtClean="0">
                <a:solidFill>
                  <a:schemeClr val="tx1"/>
                </a:solidFill>
                <a:effectLst/>
                <a:latin typeface="+mn-lt"/>
                <a:ea typeface="+mn-ea"/>
                <a:cs typeface="+mn-cs"/>
              </a:rPr>
              <a:t>port </a:t>
            </a:r>
            <a:r>
              <a:rPr lang="fr-FR" sz="1200" kern="1200" baseline="0" dirty="0" smtClean="0">
                <a:solidFill>
                  <a:schemeClr val="tx1"/>
                </a:solidFill>
                <a:effectLst/>
                <a:latin typeface="+mn-lt"/>
                <a:ea typeface="+mn-ea"/>
                <a:cs typeface="+mn-cs"/>
              </a:rPr>
              <a:t>UART vers le module 3G. Qui lui répond par OK ou </a:t>
            </a:r>
            <a:r>
              <a:rPr lang="fr-FR" sz="1200" kern="1200" baseline="0" dirty="0" err="1" smtClean="0">
                <a:solidFill>
                  <a:schemeClr val="tx1"/>
                </a:solidFill>
                <a:effectLst/>
                <a:latin typeface="+mn-lt"/>
                <a:ea typeface="+mn-ea"/>
                <a:cs typeface="+mn-cs"/>
              </a:rPr>
              <a:t>error</a:t>
            </a:r>
            <a:r>
              <a:rPr lang="fr-FR" sz="1200" kern="1200" baseline="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5</a:t>
            </a:fld>
            <a:endParaRPr lang="fr-FR"/>
          </a:p>
        </p:txBody>
      </p:sp>
    </p:spTree>
    <p:extLst>
      <p:ext uri="{BB962C8B-B14F-4D97-AF65-F5344CB8AC3E}">
        <p14:creationId xmlns:p14="http://schemas.microsoft.com/office/powerpoint/2010/main" val="1292799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Passons</a:t>
            </a:r>
            <a:r>
              <a:rPr lang="fr-FR" baseline="0" dirty="0" smtClean="0"/>
              <a:t> maintenant a présenter le développement du Driver 3G</a:t>
            </a:r>
            <a:endParaRPr lang="fr-FR" dirty="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6</a:t>
            </a:fld>
            <a:endParaRPr lang="fr-FR"/>
          </a:p>
        </p:txBody>
      </p:sp>
    </p:spTree>
    <p:extLst>
      <p:ext uri="{BB962C8B-B14F-4D97-AF65-F5344CB8AC3E}">
        <p14:creationId xmlns:p14="http://schemas.microsoft.com/office/powerpoint/2010/main" val="67806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fr-FR" sz="2000" dirty="0" smtClean="0">
                <a:ln w="0"/>
                <a:solidFill>
                  <a:schemeClr val="tx2">
                    <a:lumMod val="75000"/>
                  </a:schemeClr>
                </a:solidFill>
                <a:effectLst/>
              </a:rPr>
              <a:t>Le driver 3G est conçu</a:t>
            </a:r>
            <a:r>
              <a:rPr lang="fr-FR" sz="2000" baseline="0" dirty="0" smtClean="0">
                <a:ln w="0"/>
                <a:solidFill>
                  <a:schemeClr val="tx2">
                    <a:lumMod val="75000"/>
                  </a:schemeClr>
                </a:solidFill>
                <a:effectLst/>
              </a:rPr>
              <a:t> pour configurer le module 3G M95 afin de réaliser certaine fonctionnalités tel:</a:t>
            </a:r>
          </a:p>
          <a:p>
            <a:r>
              <a:rPr lang="en-US" sz="1200" kern="1200" dirty="0" smtClean="0">
                <a:solidFill>
                  <a:schemeClr val="tx1"/>
                </a:solidFill>
                <a:latin typeface="+mn-lt"/>
                <a:ea typeface="+mn-ea"/>
                <a:cs typeface="+mn-cs"/>
              </a:rPr>
              <a:t>- Envoi et </a:t>
            </a:r>
            <a:r>
              <a:rPr lang="fr-FR" sz="1200" kern="1200" noProof="1" smtClean="0">
                <a:solidFill>
                  <a:schemeClr val="tx1"/>
                </a:solidFill>
                <a:latin typeface="+mn-lt"/>
                <a:ea typeface="+mn-ea"/>
                <a:cs typeface="+mn-cs"/>
              </a:rPr>
              <a:t>réception</a:t>
            </a:r>
            <a:r>
              <a:rPr lang="en-US" sz="1200" kern="1200" dirty="0" smtClean="0">
                <a:solidFill>
                  <a:schemeClr val="tx1"/>
                </a:solidFill>
                <a:latin typeface="+mn-lt"/>
                <a:ea typeface="+mn-ea"/>
                <a:cs typeface="+mn-cs"/>
              </a:rPr>
              <a:t> SMS.</a:t>
            </a:r>
          </a:p>
          <a:p>
            <a:r>
              <a:rPr lang="fr-FR" sz="1200" kern="1200" dirty="0" smtClean="0">
                <a:solidFill>
                  <a:schemeClr val="tx1"/>
                </a:solidFill>
                <a:latin typeface="+mn-lt"/>
                <a:ea typeface="+mn-ea"/>
                <a:cs typeface="+mn-cs"/>
              </a:rPr>
              <a:t>- Envoi et réception des appels </a:t>
            </a:r>
            <a:r>
              <a:rPr lang="fr-FR" sz="1200" kern="1200" dirty="0" smtClean="0">
                <a:solidFill>
                  <a:schemeClr val="tx1"/>
                </a:solidFill>
                <a:latin typeface="+mn-lt"/>
                <a:ea typeface="+mn-ea"/>
                <a:cs typeface="+mn-cs"/>
              </a:rPr>
              <a:t>téléphoniques.</a:t>
            </a:r>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 Envoi et réception des sockets TCP/UDP.</a:t>
            </a:r>
          </a:p>
          <a:p>
            <a:r>
              <a:rPr lang="fr-FR" sz="1200" kern="1200" dirty="0" smtClean="0">
                <a:solidFill>
                  <a:schemeClr val="tx1"/>
                </a:solidFill>
                <a:latin typeface="+mn-lt"/>
                <a:ea typeface="+mn-ea"/>
                <a:cs typeface="+mn-cs"/>
              </a:rPr>
              <a:t>- Envoi des requêtes </a:t>
            </a:r>
            <a:r>
              <a:rPr lang="fr-FR" sz="1200" kern="1200" dirty="0" err="1" smtClean="0">
                <a:solidFill>
                  <a:schemeClr val="tx1"/>
                </a:solidFill>
                <a:latin typeface="+mn-lt"/>
                <a:ea typeface="+mn-ea"/>
                <a:cs typeface="+mn-cs"/>
              </a:rPr>
              <a:t>Get</a:t>
            </a:r>
            <a:r>
              <a:rPr lang="fr-FR" sz="1200" kern="1200" dirty="0" smtClean="0">
                <a:solidFill>
                  <a:schemeClr val="tx1"/>
                </a:solidFill>
                <a:latin typeface="+mn-lt"/>
                <a:ea typeface="+mn-ea"/>
                <a:cs typeface="+mn-cs"/>
              </a:rPr>
              <a:t>/Post HTTP et HTTPS.</a:t>
            </a:r>
          </a:p>
          <a:p>
            <a:r>
              <a:rPr lang="en-US" sz="1200" kern="1200" dirty="0" smtClean="0">
                <a:solidFill>
                  <a:schemeClr val="tx1"/>
                </a:solidFill>
                <a:latin typeface="+mn-lt"/>
                <a:ea typeface="+mn-ea"/>
                <a:cs typeface="+mn-cs"/>
              </a:rPr>
              <a:t>- Envoi des E-mail (SMTP).</a:t>
            </a:r>
          </a:p>
          <a:p>
            <a:r>
              <a:rPr lang="en-US" sz="1200" kern="1200" dirty="0" smtClean="0">
                <a:solidFill>
                  <a:schemeClr val="tx1"/>
                </a:solidFill>
                <a:latin typeface="+mn-lt"/>
                <a:ea typeface="+mn-ea"/>
                <a:cs typeface="+mn-cs"/>
              </a:rPr>
              <a:t>- Envoi des messages MMS.</a:t>
            </a:r>
          </a:p>
          <a:p>
            <a:r>
              <a:rPr lang="fr-FR" sz="1200" kern="1200" noProof="0" dirty="0" smtClean="0">
                <a:solidFill>
                  <a:schemeClr val="tx1"/>
                </a:solidFill>
                <a:latin typeface="+mn-lt"/>
                <a:ea typeface="+mn-ea"/>
                <a:cs typeface="+mn-cs"/>
              </a:rPr>
              <a:t>- Réception du code DTMF.</a:t>
            </a:r>
          </a:p>
          <a:p>
            <a:pPr marL="0" indent="0">
              <a:buFontTx/>
              <a:buNone/>
            </a:pPr>
            <a:r>
              <a:rPr lang="en-US" sz="1200" kern="1200" dirty="0" smtClean="0">
                <a:solidFill>
                  <a:schemeClr val="tx1"/>
                </a:solidFill>
                <a:latin typeface="+mn-lt"/>
                <a:ea typeface="+mn-ea"/>
                <a:cs typeface="+mn-cs"/>
              </a:rPr>
              <a:t>-Envoi </a:t>
            </a:r>
            <a:r>
              <a:rPr lang="fr-FR" sz="1200" kern="1200" noProof="0" dirty="0" smtClean="0">
                <a:solidFill>
                  <a:schemeClr val="tx1"/>
                </a:solidFill>
                <a:latin typeface="+mn-lt"/>
                <a:ea typeface="+mn-ea"/>
                <a:cs typeface="+mn-cs"/>
              </a:rPr>
              <a:t>requête</a:t>
            </a:r>
            <a:r>
              <a:rPr lang="en-US" sz="1200" kern="1200" dirty="0" smtClean="0">
                <a:solidFill>
                  <a:schemeClr val="tx1"/>
                </a:solidFill>
                <a:latin typeface="+mn-lt"/>
                <a:ea typeface="+mn-ea"/>
                <a:cs typeface="+mn-cs"/>
              </a:rPr>
              <a:t> USSD.</a:t>
            </a:r>
          </a:p>
          <a:p>
            <a:pPr marL="0" indent="0">
              <a:buFontTx/>
              <a:buNone/>
            </a:pPr>
            <a:r>
              <a:rPr lang="en-US" sz="1200" kern="1200" dirty="0" smtClean="0">
                <a:solidFill>
                  <a:schemeClr val="tx1"/>
                </a:solidFill>
                <a:latin typeface="+mn-lt"/>
                <a:ea typeface="+mn-ea"/>
                <a:cs typeface="+mn-cs"/>
              </a:rPr>
              <a:t>Pour</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realisation</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ces</a:t>
            </a:r>
            <a:r>
              <a:rPr lang="en-US" sz="1200" kern="1200" baseline="0" dirty="0" smtClean="0">
                <a:solidFill>
                  <a:schemeClr val="tx1"/>
                </a:solidFill>
                <a:latin typeface="+mn-lt"/>
                <a:ea typeface="+mn-ea"/>
                <a:cs typeface="+mn-cs"/>
              </a:rPr>
              <a:t> </a:t>
            </a:r>
            <a:r>
              <a:rPr lang="fr-FR" sz="1200" kern="1200" baseline="0" noProof="0" dirty="0" smtClean="0">
                <a:solidFill>
                  <a:schemeClr val="tx1"/>
                </a:solidFill>
                <a:latin typeface="+mn-lt"/>
                <a:ea typeface="+mn-ea"/>
                <a:cs typeface="+mn-cs"/>
              </a:rPr>
              <a:t>fonctions</a:t>
            </a:r>
            <a:r>
              <a:rPr lang="en-US" sz="1200" kern="1200" baseline="0" dirty="0" smtClean="0">
                <a:solidFill>
                  <a:schemeClr val="tx1"/>
                </a:solidFill>
                <a:latin typeface="+mn-lt"/>
                <a:ea typeface="+mn-ea"/>
                <a:cs typeface="+mn-cs"/>
              </a:rPr>
              <a:t> nous </a:t>
            </a:r>
            <a:r>
              <a:rPr lang="en-US" sz="1200" kern="1200" baseline="0" dirty="0" err="1" smtClean="0">
                <a:solidFill>
                  <a:schemeClr val="tx1"/>
                </a:solidFill>
                <a:latin typeface="+mn-lt"/>
                <a:ea typeface="+mn-ea"/>
                <a:cs typeface="+mn-cs"/>
              </a:rPr>
              <a:t>avons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découper</a:t>
            </a:r>
            <a:r>
              <a:rPr lang="en-US" sz="1200" kern="1200" baseline="0" dirty="0" smtClean="0">
                <a:solidFill>
                  <a:schemeClr val="tx1"/>
                </a:solidFill>
                <a:latin typeface="+mn-lt"/>
                <a:ea typeface="+mn-ea"/>
                <a:cs typeface="+mn-cs"/>
              </a:rPr>
              <a:t> le driver 3G </a:t>
            </a:r>
            <a:r>
              <a:rPr lang="en-US" sz="1200" kern="1200" baseline="0" dirty="0" err="1" smtClean="0">
                <a:solidFill>
                  <a:schemeClr val="tx1"/>
                </a:solidFill>
                <a:latin typeface="+mn-lt"/>
                <a:ea typeface="+mn-ea"/>
                <a:cs typeface="+mn-cs"/>
              </a:rPr>
              <a:t>en</a:t>
            </a:r>
            <a:r>
              <a:rPr lang="en-US" sz="1200" kern="1200" baseline="0" dirty="0" smtClean="0">
                <a:solidFill>
                  <a:schemeClr val="tx1"/>
                </a:solidFill>
                <a:latin typeface="+mn-lt"/>
                <a:ea typeface="+mn-ea"/>
                <a:cs typeface="+mn-cs"/>
              </a:rPr>
              <a:t> 2 sous parties:</a:t>
            </a:r>
          </a:p>
          <a:p>
            <a:pPr marL="171450" indent="-171450">
              <a:buFontTx/>
              <a:buChar char="-"/>
            </a:pPr>
            <a:r>
              <a:rPr lang="en-US" sz="1200" kern="1200" baseline="0" dirty="0" err="1" smtClean="0">
                <a:solidFill>
                  <a:schemeClr val="tx1"/>
                </a:solidFill>
                <a:latin typeface="+mn-lt"/>
                <a:ea typeface="+mn-ea"/>
                <a:cs typeface="+mn-cs"/>
              </a:rPr>
              <a:t>Une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fonction</a:t>
            </a:r>
            <a:r>
              <a:rPr lang="en-US" sz="1200" kern="1200" baseline="0" dirty="0" smtClean="0">
                <a:solidFill>
                  <a:schemeClr val="tx1"/>
                </a:solidFill>
                <a:latin typeface="+mn-lt"/>
                <a:ea typeface="+mn-ea"/>
                <a:cs typeface="+mn-cs"/>
              </a:rPr>
              <a:t> qui </a:t>
            </a:r>
            <a:r>
              <a:rPr lang="en-US" sz="1200" kern="1200" baseline="0" dirty="0" err="1" smtClean="0">
                <a:solidFill>
                  <a:schemeClr val="tx1"/>
                </a:solidFill>
                <a:latin typeface="+mn-lt"/>
                <a:ea typeface="+mn-ea"/>
                <a:cs typeface="+mn-cs"/>
              </a:rPr>
              <a:t>traite</a:t>
            </a:r>
            <a:r>
              <a:rPr lang="en-US" sz="1200" kern="1200" baseline="0" dirty="0" smtClean="0">
                <a:solidFill>
                  <a:schemeClr val="tx1"/>
                </a:solidFill>
                <a:latin typeface="+mn-lt"/>
                <a:ea typeface="+mn-ea"/>
                <a:cs typeface="+mn-cs"/>
              </a:rPr>
              <a:t> les </a:t>
            </a:r>
            <a:r>
              <a:rPr lang="en-US" sz="1200" kern="1200" baseline="0" dirty="0" err="1" smtClean="0">
                <a:solidFill>
                  <a:schemeClr val="tx1"/>
                </a:solidFill>
                <a:latin typeface="+mn-lt"/>
                <a:ea typeface="+mn-ea"/>
                <a:cs typeface="+mn-cs"/>
              </a:rPr>
              <a:t>événements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exterieurs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tel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 la reception d’un </a:t>
            </a:r>
            <a:r>
              <a:rPr lang="en-US" sz="1200" kern="1200" baseline="0" dirty="0" err="1" smtClean="0">
                <a:solidFill>
                  <a:schemeClr val="tx1"/>
                </a:solidFill>
                <a:latin typeface="+mn-lt"/>
                <a:ea typeface="+mn-ea"/>
                <a:cs typeface="+mn-cs"/>
              </a:rPr>
              <a:t>appel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telephonique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ou</a:t>
            </a:r>
            <a:r>
              <a:rPr lang="en-US" sz="1200" kern="1200" baseline="0" dirty="0" smtClean="0">
                <a:solidFill>
                  <a:schemeClr val="tx1"/>
                </a:solidFill>
                <a:latin typeface="+mn-lt"/>
                <a:ea typeface="+mn-ea"/>
                <a:cs typeface="+mn-cs"/>
              </a:rPr>
              <a:t> la reception d’un SMS).</a:t>
            </a:r>
          </a:p>
          <a:p>
            <a:pPr marL="171450" indent="-171450">
              <a:buFontTx/>
              <a:buChar char="-"/>
            </a:pPr>
            <a:r>
              <a:rPr lang="en-US" sz="1200" kern="1200" baseline="0" dirty="0" err="1" smtClean="0">
                <a:solidFill>
                  <a:schemeClr val="tx1"/>
                </a:solidFill>
                <a:latin typeface="+mn-lt"/>
                <a:ea typeface="+mn-ea"/>
                <a:cs typeface="+mn-cs"/>
              </a:rPr>
              <a:t>Une</a:t>
            </a:r>
            <a:r>
              <a:rPr lang="en-US" sz="1200" kern="1200" baseline="0" dirty="0" smtClean="0">
                <a:solidFill>
                  <a:schemeClr val="tx1"/>
                </a:solidFill>
                <a:latin typeface="+mn-lt"/>
                <a:ea typeface="+mn-ea"/>
                <a:cs typeface="+mn-cs"/>
              </a:rPr>
              <a:t> function qui </a:t>
            </a:r>
            <a:r>
              <a:rPr lang="en-US" sz="1200" kern="1200" baseline="0" dirty="0" err="1" smtClean="0">
                <a:solidFill>
                  <a:schemeClr val="tx1"/>
                </a:solidFill>
                <a:latin typeface="+mn-lt"/>
                <a:ea typeface="+mn-ea"/>
                <a:cs typeface="+mn-cs"/>
              </a:rPr>
              <a:t>réalise</a:t>
            </a:r>
            <a:r>
              <a:rPr lang="en-US" sz="1200" kern="1200" baseline="0" dirty="0" smtClean="0">
                <a:solidFill>
                  <a:schemeClr val="tx1"/>
                </a:solidFill>
                <a:latin typeface="+mn-lt"/>
                <a:ea typeface="+mn-ea"/>
                <a:cs typeface="+mn-cs"/>
              </a:rPr>
              <a:t> la configuration </a:t>
            </a:r>
            <a:r>
              <a:rPr lang="en-US" sz="1200" kern="1200" baseline="0" dirty="0" err="1" smtClean="0">
                <a:solidFill>
                  <a:schemeClr val="tx1"/>
                </a:solidFill>
                <a:latin typeface="+mn-lt"/>
                <a:ea typeface="+mn-ea"/>
                <a:cs typeface="+mn-cs"/>
              </a:rPr>
              <a:t>d’une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fonctionalité</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tel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l’envoi</a:t>
            </a:r>
            <a:r>
              <a:rPr lang="en-US" sz="1200" kern="1200" baseline="0" dirty="0" smtClean="0">
                <a:solidFill>
                  <a:schemeClr val="tx1"/>
                </a:solidFill>
                <a:latin typeface="+mn-lt"/>
                <a:ea typeface="+mn-ea"/>
                <a:cs typeface="+mn-cs"/>
              </a:rPr>
              <a:t> d’un SMS, realization </a:t>
            </a:r>
            <a:r>
              <a:rPr lang="en-US" sz="1200" kern="1200" baseline="0" dirty="0" err="1" smtClean="0">
                <a:solidFill>
                  <a:schemeClr val="tx1"/>
                </a:solidFill>
                <a:latin typeface="+mn-lt"/>
                <a:ea typeface="+mn-ea"/>
                <a:cs typeface="+mn-cs"/>
              </a:rPr>
              <a:t>appel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telephonique</a:t>
            </a:r>
            <a:r>
              <a:rPr lang="en-US" sz="1200" kern="1200" baseline="0" dirty="0" smtClean="0">
                <a:solidFill>
                  <a:schemeClr val="tx1"/>
                </a:solidFill>
                <a:latin typeface="+mn-lt"/>
                <a:ea typeface="+mn-ea"/>
                <a:cs typeface="+mn-cs"/>
              </a:rPr>
              <a:t>, envoi MMS, envoi Mail, </a:t>
            </a:r>
            <a:r>
              <a:rPr lang="en-US" sz="1200" kern="1200" baseline="0" dirty="0" err="1" smtClean="0">
                <a:solidFill>
                  <a:schemeClr val="tx1"/>
                </a:solidFill>
                <a:latin typeface="+mn-lt"/>
                <a:ea typeface="+mn-ea"/>
                <a:cs typeface="+mn-cs"/>
              </a:rPr>
              <a:t>etc</a:t>
            </a:r>
            <a:r>
              <a:rPr lang="en-US" sz="1200" kern="1200" baseline="0" dirty="0" smtClean="0">
                <a:solidFill>
                  <a:schemeClr val="tx1"/>
                </a:solidFill>
                <a:latin typeface="+mn-lt"/>
                <a:ea typeface="+mn-ea"/>
                <a:cs typeface="+mn-cs"/>
              </a:rPr>
              <a:t>).</a:t>
            </a:r>
          </a:p>
          <a:p>
            <a:pPr marL="0" indent="0">
              <a:buFontTx/>
              <a:buNone/>
            </a:pPr>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Mettre</a:t>
            </a:r>
            <a:r>
              <a:rPr lang="en-US" sz="1200" kern="1200" baseline="0" dirty="0" smtClean="0">
                <a:solidFill>
                  <a:schemeClr val="tx1"/>
                </a:solidFill>
                <a:latin typeface="+mn-lt"/>
                <a:ea typeface="+mn-ea"/>
                <a:cs typeface="+mn-cs"/>
              </a:rPr>
              <a:t> la figure de </a:t>
            </a:r>
            <a:r>
              <a:rPr lang="en-US" sz="1200" kern="1200" baseline="0" dirty="0" err="1" smtClean="0">
                <a:solidFill>
                  <a:schemeClr val="tx1"/>
                </a:solidFill>
                <a:latin typeface="+mn-lt"/>
                <a:ea typeface="+mn-ea"/>
                <a:cs typeface="+mn-cs"/>
              </a:rPr>
              <a:t>cette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partie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en</a:t>
            </a:r>
            <a:r>
              <a:rPr lang="en-US" sz="1200" kern="1200" baseline="0" dirty="0" smtClean="0">
                <a:solidFill>
                  <a:schemeClr val="tx1"/>
                </a:solidFill>
                <a:latin typeface="+mn-lt"/>
                <a:ea typeface="+mn-ea"/>
                <a:cs typeface="+mn-cs"/>
              </a:rPr>
              <a:t> haut de la page </a:t>
            </a:r>
            <a:r>
              <a:rPr lang="en-US" sz="1200" kern="1200" baseline="0" dirty="0" err="1" smtClean="0">
                <a:solidFill>
                  <a:schemeClr val="tx1"/>
                </a:solidFill>
                <a:latin typeface="+mn-lt"/>
                <a:ea typeface="+mn-ea"/>
                <a:cs typeface="+mn-cs"/>
              </a:rPr>
              <a:t>lors</a:t>
            </a:r>
            <a:r>
              <a:rPr lang="en-US" sz="1200" kern="1200" baseline="0" dirty="0" smtClean="0">
                <a:solidFill>
                  <a:schemeClr val="tx1"/>
                </a:solidFill>
                <a:latin typeface="+mn-lt"/>
                <a:ea typeface="+mn-ea"/>
                <a:cs typeface="+mn-cs"/>
              </a:rPr>
              <a:t> de la presentation des </a:t>
            </a:r>
            <a:r>
              <a:rPr lang="en-US" sz="1200" kern="1200" baseline="0" dirty="0" err="1" smtClean="0">
                <a:solidFill>
                  <a:schemeClr val="tx1"/>
                </a:solidFill>
                <a:latin typeface="+mn-lt"/>
                <a:ea typeface="+mn-ea"/>
                <a:cs typeface="+mn-cs"/>
              </a:rPr>
              <a:t>deux</a:t>
            </a:r>
            <a:r>
              <a:rPr lang="en-US" sz="1200" kern="1200" baseline="0" dirty="0" smtClean="0">
                <a:solidFill>
                  <a:schemeClr val="tx1"/>
                </a:solidFill>
                <a:latin typeface="+mn-lt"/>
                <a:ea typeface="+mn-ea"/>
                <a:cs typeface="+mn-cs"/>
              </a:rPr>
              <a:t> parties.</a:t>
            </a:r>
          </a:p>
          <a:p>
            <a:pPr marL="0" indent="0">
              <a:buFontTx/>
              <a:buNone/>
            </a:pPr>
            <a:endParaRPr lang="en-US" sz="1200" kern="1200" baseline="0" dirty="0" smtClean="0">
              <a:solidFill>
                <a:schemeClr val="tx1"/>
              </a:solidFill>
              <a:latin typeface="+mn-lt"/>
              <a:ea typeface="+mn-ea"/>
              <a:cs typeface="+mn-cs"/>
            </a:endParaRPr>
          </a:p>
          <a:p>
            <a:pPr marL="171450" indent="-171450">
              <a:buFontTx/>
              <a:buChar char="-"/>
            </a:pPr>
            <a:endParaRPr lang="fr-FR" sz="2000" kern="1200" baseline="0" dirty="0" smtClean="0">
              <a:ln w="0"/>
              <a:solidFill>
                <a:schemeClr val="tx2">
                  <a:lumMod val="75000"/>
                </a:schemeClr>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7</a:t>
            </a:fld>
            <a:endParaRPr lang="fr-FR"/>
          </a:p>
        </p:txBody>
      </p:sp>
    </p:spTree>
    <p:extLst>
      <p:ext uri="{BB962C8B-B14F-4D97-AF65-F5344CB8AC3E}">
        <p14:creationId xmlns:p14="http://schemas.microsoft.com/office/powerpoint/2010/main" val="1361395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0" dirty="0" smtClean="0"/>
              <a:t>Mettre l’organigramme de cette</a:t>
            </a:r>
            <a:r>
              <a:rPr lang="fr-FR" b="0" baseline="0" dirty="0" smtClean="0"/>
              <a:t> partie suivi d’une description de réception d’un SMS.</a:t>
            </a:r>
            <a:endParaRPr lang="fr-FR" b="0" dirty="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8</a:t>
            </a:fld>
            <a:endParaRPr lang="fr-FR"/>
          </a:p>
        </p:txBody>
      </p:sp>
    </p:spTree>
    <p:extLst>
      <p:ext uri="{BB962C8B-B14F-4D97-AF65-F5344CB8AC3E}">
        <p14:creationId xmlns:p14="http://schemas.microsoft.com/office/powerpoint/2010/main" val="1093744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0" dirty="0" smtClean="0"/>
              <a:t>Mettre l’organigramme de cette</a:t>
            </a:r>
            <a:r>
              <a:rPr lang="fr-FR" b="0" baseline="0" dirty="0" smtClean="0"/>
              <a:t> partie suivi d’un exemple de réalisation d’une fonctionnalité simple.</a:t>
            </a:r>
            <a:endParaRPr lang="fr-FR" b="0" dirty="0"/>
          </a:p>
        </p:txBody>
      </p:sp>
      <p:sp>
        <p:nvSpPr>
          <p:cNvPr id="4" name="Espace réservé du numéro de diapositive 3"/>
          <p:cNvSpPr>
            <a:spLocks noGrp="1"/>
          </p:cNvSpPr>
          <p:nvPr>
            <p:ph type="sldNum" sz="quarter" idx="10"/>
          </p:nvPr>
        </p:nvSpPr>
        <p:spPr/>
        <p:txBody>
          <a:bodyPr/>
          <a:lstStyle/>
          <a:p>
            <a:fld id="{E3CEE471-9CF1-4958-8FA9-DDFD2A16F5D4}" type="slidenum">
              <a:rPr lang="fr-FR" smtClean="0"/>
              <a:pPr/>
              <a:t>9</a:t>
            </a:fld>
            <a:endParaRPr lang="fr-FR"/>
          </a:p>
        </p:txBody>
      </p:sp>
    </p:spTree>
    <p:extLst>
      <p:ext uri="{BB962C8B-B14F-4D97-AF65-F5344CB8AC3E}">
        <p14:creationId xmlns:p14="http://schemas.microsoft.com/office/powerpoint/2010/main" val="1693611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BE"/>
          </a:p>
        </p:txBody>
      </p:sp>
      <p:sp>
        <p:nvSpPr>
          <p:cNvPr id="4" name="Espace réservé de la date 3"/>
          <p:cNvSpPr>
            <a:spLocks noGrp="1"/>
          </p:cNvSpPr>
          <p:nvPr>
            <p:ph type="dt" sz="half" idx="10"/>
          </p:nvPr>
        </p:nvSpPr>
        <p:spPr/>
        <p:txBody>
          <a:bodyPr/>
          <a:lstStyle/>
          <a:p>
            <a:fld id="{D5DF3F18-832D-418E-8B78-A53BD1734583}" type="datetime1">
              <a:rPr lang="en-US" smtClean="0"/>
              <a:t>6/22/2016</a:t>
            </a:fld>
            <a:endParaRPr lang="fr-BE"/>
          </a:p>
        </p:txBody>
      </p:sp>
      <p:sp>
        <p:nvSpPr>
          <p:cNvPr id="5" name="Espace réservé du pied de page 4"/>
          <p:cNvSpPr>
            <a:spLocks noGrp="1"/>
          </p:cNvSpPr>
          <p:nvPr>
            <p:ph type="ftr" sz="quarter" idx="11"/>
          </p:nvPr>
        </p:nvSpPr>
        <p:spPr/>
        <p:txBody>
          <a:bodyPr/>
          <a:lstStyle/>
          <a:p>
            <a:r>
              <a:rPr lang="fr-FR" smtClean="0"/>
              <a:t>Projet de Fin d’Etudes, Mohamed Amine Barrak, ISI, 2013 </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pic>
        <p:nvPicPr>
          <p:cNvPr id="7" name="Imag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241111" cy="6858000"/>
          </a:xfrm>
          <a:prstGeom prst="rect">
            <a:avLst/>
          </a:prstGeom>
        </p:spPr>
      </p:pic>
      <p:sp>
        <p:nvSpPr>
          <p:cNvPr id="8" name="Rectangle 7"/>
          <p:cNvSpPr/>
          <p:nvPr userDrawn="1"/>
        </p:nvSpPr>
        <p:spPr>
          <a:xfrm>
            <a:off x="0" y="0"/>
            <a:ext cx="9241110" cy="6858000"/>
          </a:xfrm>
          <a:prstGeom prst="rect">
            <a:avLst/>
          </a:prstGeom>
          <a:solidFill>
            <a:schemeClr val="tx2">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00A5A017-03AB-4DD1-B9C8-33A783EFC0E0}" type="datetime1">
              <a:rPr lang="en-US" smtClean="0"/>
              <a:t>6/22/2016</a:t>
            </a:fld>
            <a:endParaRPr lang="fr-BE"/>
          </a:p>
        </p:txBody>
      </p:sp>
      <p:sp>
        <p:nvSpPr>
          <p:cNvPr id="5" name="Espace réservé du pied de page 4"/>
          <p:cNvSpPr>
            <a:spLocks noGrp="1"/>
          </p:cNvSpPr>
          <p:nvPr>
            <p:ph type="ftr" sz="quarter" idx="11"/>
          </p:nvPr>
        </p:nvSpPr>
        <p:spPr/>
        <p:txBody>
          <a:bodyPr/>
          <a:lstStyle/>
          <a:p>
            <a:r>
              <a:rPr lang="fr-FR" smtClean="0"/>
              <a:t>Projet de Fin d’Etudes, Mohamed Amine Barrak, ISI, 2013 </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BE"/>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E7B95E74-C490-48C9-A4BD-AF70C8FB0321}" type="datetime1">
              <a:rPr lang="en-US" smtClean="0"/>
              <a:t>6/22/2016</a:t>
            </a:fld>
            <a:endParaRPr lang="fr-BE"/>
          </a:p>
        </p:txBody>
      </p:sp>
      <p:sp>
        <p:nvSpPr>
          <p:cNvPr id="5" name="Espace réservé du pied de page 4"/>
          <p:cNvSpPr>
            <a:spLocks noGrp="1"/>
          </p:cNvSpPr>
          <p:nvPr>
            <p:ph type="ftr" sz="quarter" idx="11"/>
          </p:nvPr>
        </p:nvSpPr>
        <p:spPr/>
        <p:txBody>
          <a:bodyPr/>
          <a:lstStyle/>
          <a:p>
            <a:r>
              <a:rPr lang="fr-FR" smtClean="0"/>
              <a:t>Projet de Fin d’Etudes, Mohamed Amine Barrak, ISI, 2013 </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34586AE4-0D75-49B6-8BEC-7B8787F8174E}" type="datetime1">
              <a:rPr lang="en-US" smtClean="0"/>
              <a:t>6/22/2016</a:t>
            </a:fld>
            <a:endParaRPr lang="fr-BE"/>
          </a:p>
        </p:txBody>
      </p:sp>
      <p:sp>
        <p:nvSpPr>
          <p:cNvPr id="5" name="Espace réservé du pied de page 4"/>
          <p:cNvSpPr>
            <a:spLocks noGrp="1"/>
          </p:cNvSpPr>
          <p:nvPr>
            <p:ph type="ftr" sz="quarter" idx="11"/>
          </p:nvPr>
        </p:nvSpPr>
        <p:spPr/>
        <p:txBody>
          <a:bodyPr/>
          <a:lstStyle/>
          <a:p>
            <a:r>
              <a:rPr lang="fr-FR" smtClean="0"/>
              <a:t>Projet de Fin d’Etudes, Mohamed Amine Barrak, ISI, 2013 </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1C679CEF-F149-4D53-BA7B-F5A77422A402}" type="datetime1">
              <a:rPr lang="en-US" smtClean="0"/>
              <a:t>6/22/2016</a:t>
            </a:fld>
            <a:endParaRPr lang="fr-BE"/>
          </a:p>
        </p:txBody>
      </p:sp>
      <p:sp>
        <p:nvSpPr>
          <p:cNvPr id="5" name="Espace réservé du pied de page 4"/>
          <p:cNvSpPr>
            <a:spLocks noGrp="1"/>
          </p:cNvSpPr>
          <p:nvPr>
            <p:ph type="ftr" sz="quarter" idx="11"/>
          </p:nvPr>
        </p:nvSpPr>
        <p:spPr/>
        <p:txBody>
          <a:bodyPr/>
          <a:lstStyle/>
          <a:p>
            <a:r>
              <a:rPr lang="fr-FR" smtClean="0"/>
              <a:t>Projet de Fin d’Etudes, Mohamed Amine Barrak, ISI, 2013 </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e la date 4"/>
          <p:cNvSpPr>
            <a:spLocks noGrp="1"/>
          </p:cNvSpPr>
          <p:nvPr>
            <p:ph type="dt" sz="half" idx="10"/>
          </p:nvPr>
        </p:nvSpPr>
        <p:spPr/>
        <p:txBody>
          <a:bodyPr/>
          <a:lstStyle/>
          <a:p>
            <a:fld id="{34DF300C-655F-4292-B867-0F9BE66BB7E3}" type="datetime1">
              <a:rPr lang="en-US" smtClean="0"/>
              <a:t>6/22/2016</a:t>
            </a:fld>
            <a:endParaRPr lang="fr-BE"/>
          </a:p>
        </p:txBody>
      </p:sp>
      <p:sp>
        <p:nvSpPr>
          <p:cNvPr id="6" name="Espace réservé du pied de page 5"/>
          <p:cNvSpPr>
            <a:spLocks noGrp="1"/>
          </p:cNvSpPr>
          <p:nvPr>
            <p:ph type="ftr" sz="quarter" idx="11"/>
          </p:nvPr>
        </p:nvSpPr>
        <p:spPr/>
        <p:txBody>
          <a:bodyPr/>
          <a:lstStyle/>
          <a:p>
            <a:r>
              <a:rPr lang="fr-FR" smtClean="0"/>
              <a:t>Projet de Fin d’Etudes, Mohamed Amine Barrak, ISI, 2013 </a:t>
            </a:r>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7" name="Espace réservé de la date 6"/>
          <p:cNvSpPr>
            <a:spLocks noGrp="1"/>
          </p:cNvSpPr>
          <p:nvPr>
            <p:ph type="dt" sz="half" idx="10"/>
          </p:nvPr>
        </p:nvSpPr>
        <p:spPr/>
        <p:txBody>
          <a:bodyPr/>
          <a:lstStyle/>
          <a:p>
            <a:fld id="{53BFAB5D-ACFE-4DBB-9B10-15171065010E}" type="datetime1">
              <a:rPr lang="en-US" smtClean="0"/>
              <a:t>6/22/2016</a:t>
            </a:fld>
            <a:endParaRPr lang="fr-BE"/>
          </a:p>
        </p:txBody>
      </p:sp>
      <p:sp>
        <p:nvSpPr>
          <p:cNvPr id="8" name="Espace réservé du pied de page 7"/>
          <p:cNvSpPr>
            <a:spLocks noGrp="1"/>
          </p:cNvSpPr>
          <p:nvPr>
            <p:ph type="ftr" sz="quarter" idx="11"/>
          </p:nvPr>
        </p:nvSpPr>
        <p:spPr/>
        <p:txBody>
          <a:bodyPr/>
          <a:lstStyle/>
          <a:p>
            <a:r>
              <a:rPr lang="fr-FR" smtClean="0"/>
              <a:t>Projet de Fin d’Etudes, Mohamed Amine Barrak, ISI, 2013 </a:t>
            </a:r>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e la date 2"/>
          <p:cNvSpPr>
            <a:spLocks noGrp="1"/>
          </p:cNvSpPr>
          <p:nvPr>
            <p:ph type="dt" sz="half" idx="10"/>
          </p:nvPr>
        </p:nvSpPr>
        <p:spPr/>
        <p:txBody>
          <a:bodyPr/>
          <a:lstStyle/>
          <a:p>
            <a:fld id="{2E65A2CF-2D25-40C3-B2EA-65C119032643}" type="datetime1">
              <a:rPr lang="en-US" smtClean="0"/>
              <a:t>6/22/2016</a:t>
            </a:fld>
            <a:endParaRPr lang="fr-BE"/>
          </a:p>
        </p:txBody>
      </p:sp>
      <p:sp>
        <p:nvSpPr>
          <p:cNvPr id="4" name="Espace réservé du pied de page 3"/>
          <p:cNvSpPr>
            <a:spLocks noGrp="1"/>
          </p:cNvSpPr>
          <p:nvPr>
            <p:ph type="ftr" sz="quarter" idx="11"/>
          </p:nvPr>
        </p:nvSpPr>
        <p:spPr/>
        <p:txBody>
          <a:bodyPr/>
          <a:lstStyle/>
          <a:p>
            <a:r>
              <a:rPr lang="fr-FR" smtClean="0"/>
              <a:t>Projet de Fin d’Etudes, Mohamed Amine Barrak, ISI, 2013 </a:t>
            </a:r>
            <a:endParaRPr lang="fr-BE"/>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13FE59D-2A28-4356-B4B4-DCAE400CD1EA}" type="datetime1">
              <a:rPr lang="en-US" smtClean="0"/>
              <a:t>6/22/2016</a:t>
            </a:fld>
            <a:endParaRPr lang="fr-BE"/>
          </a:p>
        </p:txBody>
      </p:sp>
      <p:sp>
        <p:nvSpPr>
          <p:cNvPr id="3" name="Espace réservé du pied de page 2"/>
          <p:cNvSpPr>
            <a:spLocks noGrp="1"/>
          </p:cNvSpPr>
          <p:nvPr>
            <p:ph type="ftr" sz="quarter" idx="11"/>
          </p:nvPr>
        </p:nvSpPr>
        <p:spPr/>
        <p:txBody>
          <a:bodyPr/>
          <a:lstStyle/>
          <a:p>
            <a:r>
              <a:rPr lang="fr-FR" smtClean="0"/>
              <a:t>Projet de Fin d’Etudes, Mohamed Amine Barrak, ISI, 2013 </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15C719AA-E9F5-47A9-9601-57CF42631064}" type="datetime1">
              <a:rPr lang="en-US" smtClean="0"/>
              <a:t>6/22/2016</a:t>
            </a:fld>
            <a:endParaRPr lang="fr-BE"/>
          </a:p>
        </p:txBody>
      </p:sp>
      <p:sp>
        <p:nvSpPr>
          <p:cNvPr id="6" name="Espace réservé du pied de page 5"/>
          <p:cNvSpPr>
            <a:spLocks noGrp="1"/>
          </p:cNvSpPr>
          <p:nvPr>
            <p:ph type="ftr" sz="quarter" idx="11"/>
          </p:nvPr>
        </p:nvSpPr>
        <p:spPr/>
        <p:txBody>
          <a:bodyPr/>
          <a:lstStyle/>
          <a:p>
            <a:r>
              <a:rPr lang="fr-FR" smtClean="0"/>
              <a:t>Projet de Fin d’Etudes, Mohamed Amine Barrak, ISI, 2013 </a:t>
            </a:r>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BE"/>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7D3922ED-00D9-49B7-B0AF-6165A630D18E}" type="datetime1">
              <a:rPr lang="en-US" smtClean="0"/>
              <a:t>6/22/2016</a:t>
            </a:fld>
            <a:endParaRPr lang="fr-BE"/>
          </a:p>
        </p:txBody>
      </p:sp>
      <p:sp>
        <p:nvSpPr>
          <p:cNvPr id="6" name="Espace réservé du pied de page 5"/>
          <p:cNvSpPr>
            <a:spLocks noGrp="1"/>
          </p:cNvSpPr>
          <p:nvPr>
            <p:ph type="ftr" sz="quarter" idx="11"/>
          </p:nvPr>
        </p:nvSpPr>
        <p:spPr/>
        <p:txBody>
          <a:bodyPr/>
          <a:lstStyle/>
          <a:p>
            <a:r>
              <a:rPr lang="fr-FR" smtClean="0"/>
              <a:t>Projet de Fin d’Etudes, Mohamed Amine Barrak, ISI, 2013 </a:t>
            </a:r>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04F839-8D99-47DB-A4DF-DAB5B23B3C1A}" type="datetime1">
              <a:rPr lang="en-US" smtClean="0"/>
              <a:t>6/22/2016</a:t>
            </a:fld>
            <a:endParaRPr lang="fr-BE"/>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t>Projet de Fin d’Etudes, Mohamed Amine Barrak, ISI, 2013 </a:t>
            </a:r>
            <a:endParaRPr lang="fr-BE"/>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pPr/>
              <a:t>‹N°›</a:t>
            </a:fld>
            <a:endParaRPr lang="fr-B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25.emf"/><Relationship Id="rId12"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emf"/><Relationship Id="rId11" Type="http://schemas.openxmlformats.org/officeDocument/2006/relationships/image" Target="../media/image29.emf"/><Relationship Id="rId5" Type="http://schemas.openxmlformats.org/officeDocument/2006/relationships/image" Target="../media/image23.emf"/><Relationship Id="rId10" Type="http://schemas.openxmlformats.org/officeDocument/2006/relationships/image" Target="../media/image28.emf"/><Relationship Id="rId4" Type="http://schemas.openxmlformats.org/officeDocument/2006/relationships/image" Target="../media/image22.emf"/><Relationship Id="rId9" Type="http://schemas.openxmlformats.org/officeDocument/2006/relationships/image" Target="../media/image27.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39.wmf"/><Relationship Id="rId18" Type="http://schemas.openxmlformats.org/officeDocument/2006/relationships/oleObject" Target="../embeddings/oleObject18.bin"/><Relationship Id="rId3" Type="http://schemas.openxmlformats.org/officeDocument/2006/relationships/notesSlide" Target="../notesSlides/notesSlide16.xml"/><Relationship Id="rId7" Type="http://schemas.openxmlformats.org/officeDocument/2006/relationships/image" Target="../media/image36.wmf"/><Relationship Id="rId12" Type="http://schemas.openxmlformats.org/officeDocument/2006/relationships/oleObject" Target="../embeddings/oleObject15.bin"/><Relationship Id="rId17" Type="http://schemas.openxmlformats.org/officeDocument/2006/relationships/image" Target="../media/image41.wmf"/><Relationship Id="rId2" Type="http://schemas.openxmlformats.org/officeDocument/2006/relationships/slideLayout" Target="../slideLayouts/slideLayout2.xml"/><Relationship Id="rId16" Type="http://schemas.openxmlformats.org/officeDocument/2006/relationships/oleObject" Target="../embeddings/oleObject17.bin"/><Relationship Id="rId1" Type="http://schemas.openxmlformats.org/officeDocument/2006/relationships/vmlDrawing" Target="../drawings/vmlDrawing3.vml"/><Relationship Id="rId6" Type="http://schemas.openxmlformats.org/officeDocument/2006/relationships/oleObject" Target="../embeddings/oleObject12.bin"/><Relationship Id="rId11" Type="http://schemas.openxmlformats.org/officeDocument/2006/relationships/image" Target="../media/image38.wmf"/><Relationship Id="rId5" Type="http://schemas.openxmlformats.org/officeDocument/2006/relationships/image" Target="../media/image35.wmf"/><Relationship Id="rId15" Type="http://schemas.openxmlformats.org/officeDocument/2006/relationships/image" Target="../media/image40.wmf"/><Relationship Id="rId10" Type="http://schemas.openxmlformats.org/officeDocument/2006/relationships/oleObject" Target="../embeddings/oleObject14.bin"/><Relationship Id="rId19" Type="http://schemas.openxmlformats.org/officeDocument/2006/relationships/image" Target="../media/image42.wmf"/><Relationship Id="rId4" Type="http://schemas.openxmlformats.org/officeDocument/2006/relationships/oleObject" Target="../embeddings/oleObject11.bin"/><Relationship Id="rId9" Type="http://schemas.openxmlformats.org/officeDocument/2006/relationships/image" Target="../media/image37.wmf"/><Relationship Id="rId14" Type="http://schemas.openxmlformats.org/officeDocument/2006/relationships/oleObject" Target="../embeddings/oleObject16.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www.cafesciencedundee.co.uk/wp-content/uploads/2011/09/digital_eye.jpeg" TargetMode="Externa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7.wmf"/><Relationship Id="rId13" Type="http://schemas.openxmlformats.org/officeDocument/2006/relationships/oleObject" Target="../embeddings/oleObject5.bin"/><Relationship Id="rId18" Type="http://schemas.openxmlformats.org/officeDocument/2006/relationships/image" Target="../media/image12.wmf"/><Relationship Id="rId3" Type="http://schemas.openxmlformats.org/officeDocument/2006/relationships/slideLayout" Target="../slideLayouts/slideLayout2.xml"/><Relationship Id="rId21" Type="http://schemas.openxmlformats.org/officeDocument/2006/relationships/oleObject" Target="../embeddings/oleObject9.bin"/><Relationship Id="rId7" Type="http://schemas.openxmlformats.org/officeDocument/2006/relationships/oleObject" Target="../embeddings/oleObject2.bin"/><Relationship Id="rId12" Type="http://schemas.openxmlformats.org/officeDocument/2006/relationships/image" Target="../media/image9.wmf"/><Relationship Id="rId17" Type="http://schemas.openxmlformats.org/officeDocument/2006/relationships/oleObject" Target="../embeddings/oleObject7.bin"/><Relationship Id="rId2" Type="http://schemas.openxmlformats.org/officeDocument/2006/relationships/tags" Target="../tags/tag2.xml"/><Relationship Id="rId16" Type="http://schemas.openxmlformats.org/officeDocument/2006/relationships/image" Target="../media/image11.wmf"/><Relationship Id="rId20" Type="http://schemas.openxmlformats.org/officeDocument/2006/relationships/image" Target="../media/image13.wmf"/><Relationship Id="rId1" Type="http://schemas.openxmlformats.org/officeDocument/2006/relationships/vmlDrawing" Target="../drawings/vmlDrawing1.vml"/><Relationship Id="rId6" Type="http://schemas.openxmlformats.org/officeDocument/2006/relationships/image" Target="../media/image6.wmf"/><Relationship Id="rId11" Type="http://schemas.openxmlformats.org/officeDocument/2006/relationships/oleObject" Target="../embeddings/oleObject4.bin"/><Relationship Id="rId5" Type="http://schemas.openxmlformats.org/officeDocument/2006/relationships/oleObject" Target="../embeddings/oleObject1.bin"/><Relationship Id="rId15" Type="http://schemas.openxmlformats.org/officeDocument/2006/relationships/oleObject" Target="../embeddings/oleObject6.bin"/><Relationship Id="rId23" Type="http://schemas.openxmlformats.org/officeDocument/2006/relationships/image" Target="../media/image15.emf"/><Relationship Id="rId10" Type="http://schemas.openxmlformats.org/officeDocument/2006/relationships/image" Target="../media/image8.wmf"/><Relationship Id="rId19" Type="http://schemas.openxmlformats.org/officeDocument/2006/relationships/oleObject" Target="../embeddings/oleObject8.bin"/><Relationship Id="rId4" Type="http://schemas.openxmlformats.org/officeDocument/2006/relationships/notesSlide" Target="../notesSlides/notesSlide4.xml"/><Relationship Id="rId9" Type="http://schemas.openxmlformats.org/officeDocument/2006/relationships/oleObject" Target="../embeddings/oleObject3.bin"/><Relationship Id="rId14" Type="http://schemas.openxmlformats.org/officeDocument/2006/relationships/image" Target="../media/image10.wmf"/><Relationship Id="rId22" Type="http://schemas.openxmlformats.org/officeDocument/2006/relationships/image" Target="../media/image14.w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6.wmf"/><Relationship Id="rId5" Type="http://schemas.openxmlformats.org/officeDocument/2006/relationships/oleObject" Target="../embeddings/oleObject10.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145" y="2564904"/>
            <a:ext cx="9128855" cy="1800000"/>
          </a:xfrm>
        </p:spPr>
        <p:txBody>
          <a:bodyPr>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fr-FR" sz="3200" b="1" dirty="0" smtClean="0">
                <a:ln w="10541" cmpd="sng">
                  <a:noFill/>
                  <a:prstDash val="solid"/>
                </a:ln>
                <a:solidFill>
                  <a:schemeClr val="bg1"/>
                </a:solidFill>
                <a:latin typeface="Times New Roman" pitchFamily="18" charset="0"/>
                <a:cs typeface="Times New Roman" pitchFamily="18" charset="0"/>
              </a:rPr>
              <a:t>Conception et développement d’un Driver de module 3G avec les services Push Notification et SMS contrôle pour un système d’alarme</a:t>
            </a:r>
            <a:endParaRPr lang="fr-FR" sz="3200" b="1" dirty="0">
              <a:ln w="10541" cmpd="sng">
                <a:noFill/>
                <a:prstDash val="solid"/>
              </a:ln>
              <a:solidFill>
                <a:schemeClr val="bg1"/>
              </a:solidFill>
              <a:latin typeface="Times New Roman" pitchFamily="18" charset="0"/>
              <a:cs typeface="Times New Roman" pitchFamily="18" charset="0"/>
            </a:endParaRPr>
          </a:p>
        </p:txBody>
      </p:sp>
      <p:sp>
        <p:nvSpPr>
          <p:cNvPr id="7" name="ZoneTexte 6"/>
          <p:cNvSpPr txBox="1"/>
          <p:nvPr/>
        </p:nvSpPr>
        <p:spPr>
          <a:xfrm>
            <a:off x="2613416" y="2123564"/>
            <a:ext cx="3902800" cy="523220"/>
          </a:xfrm>
          <a:prstGeom prst="rect">
            <a:avLst/>
          </a:prstGeom>
          <a:noFill/>
        </p:spPr>
        <p:txBody>
          <a:bodyPr wrap="none" rtlCol="0">
            <a:spAutoFit/>
          </a:bodyPr>
          <a:lstStyle/>
          <a:p>
            <a:r>
              <a:rPr lang="fr-FR" sz="2800" b="1" cap="all" dirty="0" smtClean="0">
                <a:ln w="0"/>
                <a:solidFill>
                  <a:schemeClr val="bg1"/>
                </a:solidFill>
                <a:effectLst>
                  <a:reflection blurRad="12700" stA="50000" endPos="50000" dist="5000" dir="5400000" sy="-100000" rotWithShape="0"/>
                </a:effectLst>
              </a:rPr>
              <a:t>Projet de fin d’études</a:t>
            </a:r>
            <a:endParaRPr lang="fr-FR" sz="2800" dirty="0">
              <a:solidFill>
                <a:schemeClr val="bg1"/>
              </a:solidFill>
            </a:endParaRPr>
          </a:p>
        </p:txBody>
      </p:sp>
      <p:sp>
        <p:nvSpPr>
          <p:cNvPr id="9" name="Rectangle 8"/>
          <p:cNvSpPr/>
          <p:nvPr/>
        </p:nvSpPr>
        <p:spPr>
          <a:xfrm>
            <a:off x="15145" y="6525344"/>
            <a:ext cx="9309383" cy="369332"/>
          </a:xfrm>
          <a:prstGeom prst="rect">
            <a:avLst/>
          </a:prstGeom>
        </p:spPr>
        <p:txBody>
          <a:bodyPr wrap="square">
            <a:spAutoFit/>
          </a:bodyPr>
          <a:lstStyle/>
          <a:p>
            <a:pPr algn="r"/>
            <a:r>
              <a:rPr lang="en-US" b="1" dirty="0" smtClean="0">
                <a:ln w="0"/>
                <a:solidFill>
                  <a:schemeClr val="bg1"/>
                </a:solidFill>
              </a:rPr>
              <a:t>24 </a:t>
            </a:r>
            <a:r>
              <a:rPr lang="en-US" b="1" dirty="0" err="1" smtClean="0">
                <a:ln w="0"/>
                <a:solidFill>
                  <a:schemeClr val="bg1"/>
                </a:solidFill>
              </a:rPr>
              <a:t>Juin</a:t>
            </a:r>
            <a:r>
              <a:rPr lang="en-US" b="1" dirty="0" smtClean="0">
                <a:ln w="0"/>
                <a:solidFill>
                  <a:schemeClr val="bg1"/>
                </a:solidFill>
              </a:rPr>
              <a:t>, 2016</a:t>
            </a:r>
            <a:endParaRPr lang="en-US" b="1" dirty="0">
              <a:ln w="0"/>
              <a:solidFill>
                <a:schemeClr val="bg1"/>
              </a:solidFill>
            </a:endParaRPr>
          </a:p>
        </p:txBody>
      </p:sp>
      <p:sp>
        <p:nvSpPr>
          <p:cNvPr id="12" name="ZoneTexte 11"/>
          <p:cNvSpPr txBox="1"/>
          <p:nvPr/>
        </p:nvSpPr>
        <p:spPr>
          <a:xfrm>
            <a:off x="1346198" y="4535772"/>
            <a:ext cx="6138728" cy="738664"/>
          </a:xfrm>
          <a:prstGeom prst="rect">
            <a:avLst/>
          </a:prstGeom>
          <a:noFill/>
        </p:spPr>
        <p:txBody>
          <a:bodyPr wrap="square" rtlCol="0">
            <a:spAutoFit/>
          </a:bodyPr>
          <a:lstStyle/>
          <a:p>
            <a:r>
              <a:rPr lang="fr-FR" b="1" cap="all" dirty="0">
                <a:ln w="0"/>
                <a:solidFill>
                  <a:schemeClr val="bg1"/>
                </a:solidFill>
                <a:effectLst>
                  <a:reflection blurRad="12700" stA="50000" endPos="50000" dist="5000" dir="5400000" sy="-100000" rotWithShape="0"/>
                </a:effectLst>
              </a:rPr>
              <a:t>Réalisé </a:t>
            </a:r>
            <a:r>
              <a:rPr lang="fr-FR" b="1" cap="all" dirty="0" smtClean="0">
                <a:ln w="0"/>
                <a:solidFill>
                  <a:schemeClr val="bg1"/>
                </a:solidFill>
                <a:effectLst>
                  <a:reflection blurRad="12700" stA="50000" endPos="50000" dist="5000" dir="5400000" sy="-100000" rotWithShape="0"/>
                </a:effectLst>
              </a:rPr>
              <a:t>par:</a:t>
            </a:r>
            <a:endParaRPr lang="fr-FR" b="1" cap="all" dirty="0">
              <a:ln w="0"/>
              <a:solidFill>
                <a:schemeClr val="bg1"/>
              </a:solidFill>
              <a:effectLst>
                <a:reflection blurRad="12700" stA="50000" endPos="50000" dist="5000" dir="5400000" sy="-100000" rotWithShape="0"/>
              </a:effectLst>
            </a:endParaRPr>
          </a:p>
          <a:p>
            <a:r>
              <a:rPr lang="fr-FR" sz="2400" b="1" i="1" dirty="0" smtClean="0">
                <a:solidFill>
                  <a:schemeClr val="bg1"/>
                </a:solidFill>
                <a:latin typeface="Calibri" pitchFamily="34" charset="0"/>
                <a:cs typeface="Times New Roman" pitchFamily="18" charset="0"/>
              </a:rPr>
              <a:t>			</a:t>
            </a:r>
            <a:r>
              <a:rPr lang="fr-FR" sz="2400" b="1" i="1" dirty="0">
                <a:solidFill>
                  <a:schemeClr val="bg1"/>
                </a:solidFill>
                <a:latin typeface="Calibri" pitchFamily="34" charset="0"/>
                <a:cs typeface="Times New Roman" pitchFamily="18" charset="0"/>
              </a:rPr>
              <a:t>Mohamed Amine </a:t>
            </a:r>
            <a:r>
              <a:rPr lang="fr-FR" sz="2400" b="1" i="1" dirty="0" err="1">
                <a:solidFill>
                  <a:schemeClr val="bg1"/>
                </a:solidFill>
                <a:latin typeface="Calibri" pitchFamily="34" charset="0"/>
                <a:cs typeface="Times New Roman" pitchFamily="18" charset="0"/>
              </a:rPr>
              <a:t>Barrak</a:t>
            </a:r>
            <a:r>
              <a:rPr lang="fr-FR" sz="2400" b="1" i="1" dirty="0">
                <a:solidFill>
                  <a:schemeClr val="bg1"/>
                </a:solidFill>
                <a:latin typeface="Calibri" pitchFamily="34" charset="0"/>
                <a:cs typeface="Times New Roman" pitchFamily="18" charset="0"/>
              </a:rPr>
              <a:t> </a:t>
            </a:r>
            <a:endParaRPr lang="fr-FR" sz="2400" b="1" i="1" dirty="0" smtClean="0">
              <a:solidFill>
                <a:schemeClr val="bg1"/>
              </a:solidFill>
              <a:latin typeface="Calibri" pitchFamily="34" charset="0"/>
              <a:cs typeface="Times New Roman" pitchFamily="18" charset="0"/>
            </a:endParaRPr>
          </a:p>
        </p:txBody>
      </p:sp>
      <p:sp>
        <p:nvSpPr>
          <p:cNvPr id="14" name="ZoneTexte 13"/>
          <p:cNvSpPr txBox="1"/>
          <p:nvPr/>
        </p:nvSpPr>
        <p:spPr>
          <a:xfrm>
            <a:off x="1346198" y="5234273"/>
            <a:ext cx="6138728" cy="1477328"/>
          </a:xfrm>
          <a:prstGeom prst="rect">
            <a:avLst/>
          </a:prstGeom>
          <a:noFill/>
        </p:spPr>
        <p:txBody>
          <a:bodyPr wrap="square" rtlCol="0">
            <a:spAutoFit/>
          </a:bodyPr>
          <a:lstStyle/>
          <a:p>
            <a:r>
              <a:rPr lang="fr-FR" b="1" cap="all" dirty="0" smtClean="0">
                <a:ln w="0"/>
                <a:solidFill>
                  <a:schemeClr val="bg1"/>
                </a:solidFill>
                <a:effectLst>
                  <a:reflection blurRad="12700" stA="50000" endPos="50000" dist="5000" dir="5400000" sy="-100000" rotWithShape="0"/>
                </a:effectLst>
              </a:rPr>
              <a:t>Encadrants</a:t>
            </a:r>
            <a:r>
              <a:rPr lang="fr-FR" b="1" dirty="0" smtClean="0">
                <a:solidFill>
                  <a:schemeClr val="bg1"/>
                </a:solidFill>
                <a:latin typeface="Calibri" pitchFamily="34" charset="0"/>
                <a:cs typeface="Times New Roman" pitchFamily="18" charset="0"/>
              </a:rPr>
              <a:t>:</a:t>
            </a:r>
            <a:endParaRPr lang="fr-FR" b="1" dirty="0" smtClean="0">
              <a:solidFill>
                <a:srgbClr val="3366FF"/>
              </a:solidFill>
              <a:latin typeface="Calibri" pitchFamily="34" charset="0"/>
              <a:ea typeface="Times New Roman" pitchFamily="18" charset="0"/>
              <a:cs typeface="Times New Roman" pitchFamily="18" charset="0"/>
            </a:endParaRPr>
          </a:p>
          <a:p>
            <a:pPr lvl="6"/>
            <a:r>
              <a:rPr lang="fr-FR" sz="2400" b="1" i="1" dirty="0" smtClean="0">
                <a:solidFill>
                  <a:schemeClr val="bg1"/>
                </a:solidFill>
                <a:latin typeface="Calibri" pitchFamily="34" charset="0"/>
              </a:rPr>
              <a:t>M. </a:t>
            </a:r>
            <a:r>
              <a:rPr lang="fr-FR" sz="2400" b="1" i="1" dirty="0">
                <a:solidFill>
                  <a:schemeClr val="bg1"/>
                </a:solidFill>
                <a:latin typeface="Calibri" pitchFamily="34" charset="0"/>
              </a:rPr>
              <a:t>Walid </a:t>
            </a:r>
            <a:r>
              <a:rPr lang="fr-FR" sz="2400" b="1" i="1" dirty="0" err="1">
                <a:solidFill>
                  <a:schemeClr val="bg1"/>
                </a:solidFill>
                <a:latin typeface="Calibri" pitchFamily="34" charset="0"/>
              </a:rPr>
              <a:t>Barreh</a:t>
            </a:r>
            <a:endParaRPr lang="fr-FR" sz="2400" b="1" i="1" dirty="0" smtClean="0">
              <a:solidFill>
                <a:schemeClr val="bg1"/>
              </a:solidFill>
              <a:latin typeface="Calibri" pitchFamily="34" charset="0"/>
            </a:endParaRPr>
          </a:p>
          <a:p>
            <a:pPr lvl="6"/>
            <a:r>
              <a:rPr lang="en-US" sz="2400" b="1" i="1" dirty="0" smtClean="0">
                <a:solidFill>
                  <a:schemeClr val="bg1"/>
                </a:solidFill>
                <a:latin typeface="Calibri" pitchFamily="34" charset="0"/>
              </a:rPr>
              <a:t>M. </a:t>
            </a:r>
            <a:r>
              <a:rPr lang="en-US" sz="2400" b="1" i="1" dirty="0" err="1" smtClean="0">
                <a:solidFill>
                  <a:schemeClr val="bg1"/>
                </a:solidFill>
                <a:latin typeface="Calibri" pitchFamily="34" charset="0"/>
              </a:rPr>
              <a:t>Haithem</a:t>
            </a:r>
            <a:r>
              <a:rPr lang="en-US" sz="2400" b="1" i="1" dirty="0">
                <a:solidFill>
                  <a:schemeClr val="bg1"/>
                </a:solidFill>
                <a:latin typeface="Calibri" pitchFamily="34" charset="0"/>
              </a:rPr>
              <a:t> </a:t>
            </a:r>
            <a:r>
              <a:rPr lang="en-US" sz="2400" b="1" i="1" dirty="0" err="1">
                <a:solidFill>
                  <a:schemeClr val="bg1"/>
                </a:solidFill>
                <a:latin typeface="Calibri" pitchFamily="34" charset="0"/>
              </a:rPr>
              <a:t>Sekri</a:t>
            </a:r>
            <a:endParaRPr lang="fr-FR" sz="2400" b="1" i="1" dirty="0" smtClean="0">
              <a:solidFill>
                <a:schemeClr val="bg1"/>
              </a:solidFill>
              <a:latin typeface="Calibri" pitchFamily="34" charset="0"/>
            </a:endParaRPr>
          </a:p>
          <a:p>
            <a:pPr lvl="6"/>
            <a:r>
              <a:rPr lang="fr-FR" sz="2400" b="1" i="1" dirty="0" smtClean="0">
                <a:solidFill>
                  <a:schemeClr val="bg1"/>
                </a:solidFill>
                <a:latin typeface="Calibri" pitchFamily="34" charset="0"/>
              </a:rPr>
              <a:t>Mme. </a:t>
            </a:r>
            <a:r>
              <a:rPr lang="fr-FR" sz="2400" b="1" i="1" dirty="0" err="1" smtClean="0">
                <a:solidFill>
                  <a:schemeClr val="bg1"/>
                </a:solidFill>
                <a:latin typeface="Calibri" pitchFamily="34" charset="0"/>
              </a:rPr>
              <a:t>Hanen</a:t>
            </a:r>
            <a:r>
              <a:rPr lang="fr-FR" sz="2400" b="1" i="1" dirty="0" smtClean="0">
                <a:solidFill>
                  <a:schemeClr val="bg1"/>
                </a:solidFill>
                <a:latin typeface="Calibri" pitchFamily="34" charset="0"/>
              </a:rPr>
              <a:t>  Ben </a:t>
            </a:r>
            <a:r>
              <a:rPr lang="fr-FR" sz="2400" b="1" i="1" dirty="0" err="1" smtClean="0">
                <a:solidFill>
                  <a:schemeClr val="bg1"/>
                </a:solidFill>
                <a:latin typeface="Calibri" pitchFamily="34" charset="0"/>
              </a:rPr>
              <a:t>Fradj</a:t>
            </a:r>
            <a:endParaRPr lang="fr-FR" b="1" dirty="0">
              <a:solidFill>
                <a:schemeClr val="bg1"/>
              </a:solidFill>
              <a:latin typeface="Calibri" pitchFamily="34" charset="0"/>
              <a:ea typeface="Times New Roman" pitchFamily="18" charset="0"/>
              <a:cs typeface="Times New Roman" pitchFamily="18" charset="0"/>
            </a:endParaRPr>
          </a:p>
        </p:txBody>
      </p:sp>
      <p:sp>
        <p:nvSpPr>
          <p:cNvPr id="6" name="Rectangle 5"/>
          <p:cNvSpPr/>
          <p:nvPr/>
        </p:nvSpPr>
        <p:spPr>
          <a:xfrm>
            <a:off x="211946" y="1124744"/>
            <a:ext cx="9112582" cy="769441"/>
          </a:xfrm>
          <a:prstGeom prst="rect">
            <a:avLst/>
          </a:prstGeom>
        </p:spPr>
        <p:txBody>
          <a:bodyPr wrap="square">
            <a:spAutoFit/>
          </a:bodyPr>
          <a:lstStyle/>
          <a:p>
            <a:pPr algn="ctr"/>
            <a:r>
              <a:rPr lang="fr-FR" sz="2400" b="1" dirty="0" smtClean="0">
                <a:solidFill>
                  <a:schemeClr val="bg1"/>
                </a:solidFill>
              </a:rPr>
              <a:t>Diplôme Nationale d’</a:t>
            </a:r>
            <a:r>
              <a:rPr lang="fr-FR" sz="2400" b="1" dirty="0">
                <a:solidFill>
                  <a:schemeClr val="bg1"/>
                </a:solidFill>
              </a:rPr>
              <a:t>I</a:t>
            </a:r>
            <a:r>
              <a:rPr lang="fr-FR" sz="2400" b="1" dirty="0" smtClean="0">
                <a:solidFill>
                  <a:schemeClr val="bg1"/>
                </a:solidFill>
              </a:rPr>
              <a:t>ngénieur en Science Appliqué et Technologique</a:t>
            </a:r>
            <a:endParaRPr lang="fr-FR" sz="2400" b="1" dirty="0">
              <a:solidFill>
                <a:schemeClr val="bg1"/>
              </a:solidFill>
            </a:endParaRPr>
          </a:p>
          <a:p>
            <a:pPr algn="ctr"/>
            <a:r>
              <a:rPr lang="fr-FR" sz="2000" b="1" dirty="0" smtClean="0">
                <a:solidFill>
                  <a:schemeClr val="bg1"/>
                </a:solidFill>
              </a:rPr>
              <a:t>Spécialité</a:t>
            </a:r>
            <a:r>
              <a:rPr lang="fr-FR" sz="2000" b="1" dirty="0">
                <a:solidFill>
                  <a:schemeClr val="bg1"/>
                </a:solidFill>
              </a:rPr>
              <a:t> : </a:t>
            </a:r>
            <a:r>
              <a:rPr lang="fr-FR" sz="2000" b="1" dirty="0" smtClean="0">
                <a:solidFill>
                  <a:schemeClr val="bg1"/>
                </a:solidFill>
              </a:rPr>
              <a:t>Génie Informatique des Systèmes Industriels</a:t>
            </a:r>
            <a:endParaRPr lang="fr-FR" sz="2000" b="1" dirty="0">
              <a:solidFill>
                <a:schemeClr val="bg1"/>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1526" y="159620"/>
            <a:ext cx="2077972" cy="8757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12" y="1701008"/>
            <a:ext cx="9144000" cy="18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9" name="Rectangle 8"/>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2" name="Titre 1"/>
          <p:cNvSpPr txBox="1">
            <a:spLocks/>
          </p:cNvSpPr>
          <p:nvPr/>
        </p:nvSpPr>
        <p:spPr>
          <a:xfrm>
            <a:off x="2555776" y="1700808"/>
            <a:ext cx="6480720" cy="1800200"/>
          </a:xfrm>
          <a:prstGeom prst="rect">
            <a:avLst/>
          </a:prstGeom>
        </p:spPr>
        <p:txBody>
          <a:bodyPr vert="horz" lIns="91440" tIns="45720" rIns="91440" bIns="45720" rtlCol="0" anchor="ctr">
            <a:noAutofit/>
          </a:bodyPr>
          <a:lstStyle/>
          <a:p>
            <a:pPr algn="r">
              <a:spcBef>
                <a:spcPct val="0"/>
              </a:spcBef>
              <a:defRPr/>
            </a:pPr>
            <a:r>
              <a:rPr lang="fr-FR" sz="3200" spc="300" dirty="0" smtClean="0">
                <a:solidFill>
                  <a:schemeClr val="bg1"/>
                </a:solidFill>
                <a:latin typeface="+mj-lt"/>
                <a:ea typeface="+mj-ea"/>
                <a:cs typeface="+mj-cs"/>
              </a:rPr>
              <a:t>Développement du Service Contrôle SMS</a:t>
            </a:r>
            <a:endParaRPr lang="fr-FR" sz="3200" spc="300" dirty="0">
              <a:solidFill>
                <a:schemeClr val="bg1"/>
              </a:solidFill>
              <a:latin typeface="+mj-lt"/>
              <a:ea typeface="+mj-ea"/>
              <a:cs typeface="+mj-cs"/>
            </a:endParaRPr>
          </a:p>
        </p:txBody>
      </p:sp>
      <p:grpSp>
        <p:nvGrpSpPr>
          <p:cNvPr id="3" name="Groupe 2"/>
          <p:cNvGrpSpPr/>
          <p:nvPr/>
        </p:nvGrpSpPr>
        <p:grpSpPr>
          <a:xfrm>
            <a:off x="107504" y="1700808"/>
            <a:ext cx="2880200" cy="1800200"/>
            <a:chOff x="107504" y="1700808"/>
            <a:chExt cx="2880200" cy="1800200"/>
          </a:xfrm>
        </p:grpSpPr>
        <p:sp>
          <p:nvSpPr>
            <p:cNvPr id="13" name="Rectangle 12"/>
            <p:cNvSpPr/>
            <p:nvPr/>
          </p:nvSpPr>
          <p:spPr>
            <a:xfrm>
              <a:off x="107704" y="1700808"/>
              <a:ext cx="2880000" cy="18002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0" name="ZoneTexte 9"/>
            <p:cNvSpPr txBox="1"/>
            <p:nvPr/>
          </p:nvSpPr>
          <p:spPr>
            <a:xfrm>
              <a:off x="107504" y="1844824"/>
              <a:ext cx="2880000" cy="1492716"/>
            </a:xfrm>
            <a:prstGeom prst="rect">
              <a:avLst/>
            </a:prstGeom>
            <a:noFill/>
          </p:spPr>
          <p:txBody>
            <a:bodyPr wrap="square" rtlCol="0">
              <a:spAutoFit/>
            </a:bodyPr>
            <a:lstStyle/>
            <a:p>
              <a:pPr>
                <a:spcBef>
                  <a:spcPts val="600"/>
                </a:spcBef>
              </a:pPr>
              <a:r>
                <a:rPr lang="fr-FR" dirty="0" smtClean="0">
                  <a:solidFill>
                    <a:schemeClr val="tx2">
                      <a:lumMod val="40000"/>
                      <a:lumOff val="60000"/>
                    </a:schemeClr>
                  </a:solidFill>
                </a:rPr>
                <a:t>Présentation de l’alarme</a:t>
              </a:r>
              <a:endParaRPr lang="fr-FR" dirty="0">
                <a:solidFill>
                  <a:schemeClr val="tx2">
                    <a:lumMod val="40000"/>
                    <a:lumOff val="60000"/>
                  </a:schemeClr>
                </a:solidFill>
              </a:endParaRPr>
            </a:p>
            <a:p>
              <a:pPr>
                <a:spcBef>
                  <a:spcPts val="600"/>
                </a:spcBef>
              </a:pPr>
              <a:r>
                <a:rPr lang="fr-FR" dirty="0">
                  <a:solidFill>
                    <a:schemeClr val="tx2">
                      <a:lumMod val="40000"/>
                      <a:lumOff val="60000"/>
                    </a:schemeClr>
                  </a:solidFill>
                </a:rPr>
                <a:t>Driver 3G</a:t>
              </a:r>
            </a:p>
            <a:p>
              <a:pPr>
                <a:spcBef>
                  <a:spcPts val="600"/>
                </a:spcBef>
              </a:pPr>
              <a:r>
                <a:rPr lang="fr-FR" sz="2000" b="1" u="sng" dirty="0">
                  <a:solidFill>
                    <a:schemeClr val="tx2">
                      <a:lumMod val="75000"/>
                    </a:schemeClr>
                  </a:solidFill>
                </a:rPr>
                <a:t>Service Contrôle SMS</a:t>
              </a:r>
            </a:p>
            <a:p>
              <a:pPr>
                <a:spcBef>
                  <a:spcPts val="600"/>
                </a:spcBef>
              </a:pPr>
              <a:r>
                <a:rPr lang="fr-FR" dirty="0" smtClean="0">
                  <a:solidFill>
                    <a:schemeClr val="tx2">
                      <a:lumMod val="40000"/>
                      <a:lumOff val="60000"/>
                    </a:schemeClr>
                  </a:solidFill>
                </a:rPr>
                <a:t>Push Notification</a:t>
              </a:r>
              <a:endParaRPr lang="fr-FR" dirty="0">
                <a:solidFill>
                  <a:schemeClr val="tx2">
                    <a:lumMod val="40000"/>
                    <a:lumOff val="60000"/>
                  </a:schemeClr>
                </a:solidFill>
              </a:endParaRPr>
            </a:p>
          </p:txBody>
        </p:sp>
      </p:grpSp>
    </p:spTree>
    <p:extLst>
      <p:ext uri="{BB962C8B-B14F-4D97-AF65-F5344CB8AC3E}">
        <p14:creationId xmlns:p14="http://schemas.microsoft.com/office/powerpoint/2010/main" val="366859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4"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10"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11</a:t>
            </a:fld>
            <a:r>
              <a:rPr lang="fr-BE" dirty="0" smtClean="0">
                <a:solidFill>
                  <a:schemeClr val="tx2">
                    <a:lumMod val="75000"/>
                  </a:schemeClr>
                </a:solidFill>
              </a:rPr>
              <a:t>/24</a:t>
            </a:r>
            <a:endParaRPr lang="fr-BE" dirty="0">
              <a:solidFill>
                <a:schemeClr val="tx2">
                  <a:lumMod val="75000"/>
                </a:schemeClr>
              </a:solidFill>
            </a:endParaRPr>
          </a:p>
        </p:txBody>
      </p:sp>
      <p:sp>
        <p:nvSpPr>
          <p:cNvPr id="11" name="Titre 1"/>
          <p:cNvSpPr txBox="1">
            <a:spLocks/>
          </p:cNvSpPr>
          <p:nvPr/>
        </p:nvSpPr>
        <p:spPr>
          <a:xfrm>
            <a:off x="179512" y="264423"/>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fr-FR" sz="3200" b="1" dirty="0" smtClean="0">
                <a:solidFill>
                  <a:schemeClr val="bg1"/>
                </a:solidFill>
                <a:latin typeface="+mj-lt"/>
                <a:ea typeface="+mj-ea"/>
                <a:cs typeface="+mj-cs"/>
              </a:rPr>
              <a:t>Présentation du Service Contrôle SMS</a:t>
            </a:r>
            <a:endParaRPr kumimoji="0" lang="fr-FR" sz="3200" b="1" i="0" u="none" strike="noStrike" kern="1200" cap="none" normalizeH="0" baseline="0" dirty="0">
              <a:ln>
                <a:noFill/>
              </a:ln>
              <a:solidFill>
                <a:schemeClr val="bg1"/>
              </a:solidFill>
              <a:effectLst/>
              <a:uLnTx/>
              <a:uFillTx/>
              <a:latin typeface="+mj-lt"/>
              <a:ea typeface="+mj-ea"/>
              <a:cs typeface="+mj-cs"/>
            </a:endParaRPr>
          </a:p>
        </p:txBody>
      </p:sp>
      <p:sp>
        <p:nvSpPr>
          <p:cNvPr id="12" name="Rectangle 11"/>
          <p:cNvSpPr/>
          <p:nvPr/>
        </p:nvSpPr>
        <p:spPr>
          <a:xfrm>
            <a:off x="320591" y="152736"/>
            <a:ext cx="2016084" cy="90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400"/>
          </a:p>
        </p:txBody>
      </p:sp>
      <p:sp>
        <p:nvSpPr>
          <p:cNvPr id="13" name="ZoneTexte 12"/>
          <p:cNvSpPr txBox="1"/>
          <p:nvPr/>
        </p:nvSpPr>
        <p:spPr>
          <a:xfrm>
            <a:off x="467543" y="188640"/>
            <a:ext cx="1869131" cy="861774"/>
          </a:xfrm>
          <a:prstGeom prst="rect">
            <a:avLst/>
          </a:prstGeom>
          <a:noFill/>
        </p:spPr>
        <p:txBody>
          <a:bodyPr wrap="square" rtlCol="0">
            <a:spAutoFit/>
          </a:bodyPr>
          <a:lstStyle/>
          <a:p>
            <a:r>
              <a:rPr lang="fr-FR" sz="1200" dirty="0" smtClean="0">
                <a:solidFill>
                  <a:schemeClr val="tx2">
                    <a:lumMod val="40000"/>
                    <a:lumOff val="60000"/>
                  </a:schemeClr>
                </a:solidFill>
              </a:rPr>
              <a:t>Présentation de l’alarme</a:t>
            </a:r>
          </a:p>
          <a:p>
            <a:r>
              <a:rPr lang="fr-FR" sz="1200" dirty="0" smtClean="0">
                <a:solidFill>
                  <a:schemeClr val="tx2">
                    <a:lumMod val="40000"/>
                    <a:lumOff val="60000"/>
                  </a:schemeClr>
                </a:solidFill>
              </a:rPr>
              <a:t>Driver 3G</a:t>
            </a:r>
            <a:endParaRPr lang="fr-FR" sz="1200" dirty="0">
              <a:solidFill>
                <a:schemeClr val="tx2">
                  <a:lumMod val="40000"/>
                  <a:lumOff val="60000"/>
                </a:schemeClr>
              </a:solidFill>
            </a:endParaRPr>
          </a:p>
          <a:p>
            <a:r>
              <a:rPr lang="fr-FR" sz="1400" b="1" u="sng" dirty="0" smtClean="0">
                <a:solidFill>
                  <a:schemeClr val="tx2">
                    <a:lumMod val="75000"/>
                  </a:schemeClr>
                </a:solidFill>
              </a:rPr>
              <a:t>Service Contrôle SMS</a:t>
            </a:r>
          </a:p>
          <a:p>
            <a:r>
              <a:rPr lang="fr-FR" sz="1200" dirty="0" smtClean="0">
                <a:solidFill>
                  <a:schemeClr val="tx2">
                    <a:lumMod val="40000"/>
                    <a:lumOff val="60000"/>
                  </a:schemeClr>
                </a:solidFill>
              </a:rPr>
              <a:t>Push </a:t>
            </a:r>
            <a:r>
              <a:rPr lang="fr-FR" sz="1200" dirty="0">
                <a:solidFill>
                  <a:schemeClr val="tx2">
                    <a:lumMod val="40000"/>
                    <a:lumOff val="60000"/>
                  </a:schemeClr>
                </a:solidFill>
              </a:rPr>
              <a:t>Notification</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5" name="Espace réservé du pied de page 41"/>
          <p:cNvSpPr>
            <a:spLocks noGrp="1"/>
          </p:cNvSpPr>
          <p:nvPr>
            <p:ph type="ftr" sz="quarter" idx="11"/>
          </p:nvPr>
        </p:nvSpPr>
        <p:spPr>
          <a:xfrm>
            <a:off x="107504" y="6356350"/>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sp>
        <p:nvSpPr>
          <p:cNvPr id="14" name="Espace réservé du contenu 3"/>
          <p:cNvSpPr txBox="1">
            <a:spLocks/>
          </p:cNvSpPr>
          <p:nvPr/>
        </p:nvSpPr>
        <p:spPr>
          <a:xfrm>
            <a:off x="467543" y="1275535"/>
            <a:ext cx="8229600" cy="40530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2000" dirty="0" smtClean="0">
                <a:ln w="0"/>
                <a:solidFill>
                  <a:schemeClr val="tx2">
                    <a:lumMod val="75000"/>
                  </a:schemeClr>
                </a:solidFill>
              </a:rPr>
              <a:t>SMS contrôle est utile pour contrôler le produit alarme.</a:t>
            </a:r>
          </a:p>
          <a:p>
            <a:r>
              <a:rPr lang="fr-FR" sz="2000" dirty="0" smtClean="0">
                <a:ln w="0"/>
                <a:solidFill>
                  <a:schemeClr val="tx2">
                    <a:lumMod val="75000"/>
                  </a:schemeClr>
                </a:solidFill>
              </a:rPr>
              <a:t>Il fonctionne via l’envoi et la réception des SMS sous le format suivant:</a:t>
            </a:r>
          </a:p>
          <a:p>
            <a:pPr lvl="1"/>
            <a:r>
              <a:rPr lang="fr-FR" sz="1600" b="1" dirty="0">
                <a:solidFill>
                  <a:schemeClr val="tx2">
                    <a:lumMod val="75000"/>
                  </a:schemeClr>
                </a:solidFill>
              </a:rPr>
              <a:t>Question: « code action attribut » </a:t>
            </a:r>
          </a:p>
          <a:p>
            <a:pPr lvl="1"/>
            <a:r>
              <a:rPr lang="fr-FR" sz="1600" b="1" dirty="0">
                <a:solidFill>
                  <a:schemeClr val="tx2">
                    <a:lumMod val="75000"/>
                  </a:schemeClr>
                </a:solidFill>
              </a:rPr>
              <a:t>Réponse: « action: réponse » </a:t>
            </a:r>
            <a:endParaRPr lang="fr-FR" sz="1600" b="1" dirty="0" smtClean="0">
              <a:solidFill>
                <a:schemeClr val="tx2">
                  <a:lumMod val="75000"/>
                </a:schemeClr>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2440" y="3714750"/>
            <a:ext cx="4524959" cy="2569592"/>
          </a:xfrm>
          <a:prstGeom prst="rect">
            <a:avLst/>
          </a:prstGeom>
        </p:spPr>
      </p:pic>
      <p:sp>
        <p:nvSpPr>
          <p:cNvPr id="19" name="Espace réservé du contenu 3"/>
          <p:cNvSpPr txBox="1">
            <a:spLocks/>
          </p:cNvSpPr>
          <p:nvPr/>
        </p:nvSpPr>
        <p:spPr>
          <a:xfrm>
            <a:off x="474490" y="1277240"/>
            <a:ext cx="8229600" cy="263342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2000" dirty="0" smtClean="0">
                <a:ln w="0"/>
                <a:solidFill>
                  <a:schemeClr val="tx2">
                    <a:lumMod val="75000"/>
                  </a:schemeClr>
                </a:solidFill>
              </a:rPr>
              <a:t>Le service contrôle SMS développé réalise les fonctionnalités suivantes:</a:t>
            </a:r>
            <a:endParaRPr lang="fr-FR" sz="2000" dirty="0" smtClean="0">
              <a:ln w="0"/>
              <a:solidFill>
                <a:schemeClr val="tx2">
                  <a:lumMod val="75000"/>
                </a:schemeClr>
              </a:solidFill>
            </a:endParaRPr>
          </a:p>
          <a:p>
            <a:pPr lvl="1"/>
            <a:r>
              <a:rPr lang="fr-FR" sz="1800" dirty="0" smtClean="0">
                <a:solidFill>
                  <a:schemeClr val="tx2">
                    <a:lumMod val="75000"/>
                  </a:schemeClr>
                </a:solidFill>
              </a:rPr>
              <a:t>Renvoyer </a:t>
            </a:r>
            <a:r>
              <a:rPr lang="fr-FR" sz="1800" dirty="0">
                <a:solidFill>
                  <a:schemeClr val="tx2">
                    <a:lumMod val="75000"/>
                  </a:schemeClr>
                </a:solidFill>
              </a:rPr>
              <a:t>l'état des zones</a:t>
            </a:r>
            <a:r>
              <a:rPr lang="fr-FR" sz="1800" dirty="0" smtClean="0">
                <a:solidFill>
                  <a:schemeClr val="tx2">
                    <a:lumMod val="75000"/>
                  </a:schemeClr>
                </a:solidFill>
              </a:rPr>
              <a:t>.</a:t>
            </a:r>
          </a:p>
          <a:p>
            <a:pPr lvl="1"/>
            <a:r>
              <a:rPr lang="fr-FR" sz="1800" dirty="0" smtClean="0">
                <a:solidFill>
                  <a:schemeClr val="tx2">
                    <a:lumMod val="75000"/>
                  </a:schemeClr>
                </a:solidFill>
              </a:rPr>
              <a:t>Activer </a:t>
            </a:r>
            <a:r>
              <a:rPr lang="fr-FR" sz="1800" dirty="0">
                <a:solidFill>
                  <a:schemeClr val="tx2">
                    <a:lumMod val="75000"/>
                  </a:schemeClr>
                </a:solidFill>
              </a:rPr>
              <a:t>le système d'alarme sur les secteurs désigné</a:t>
            </a:r>
            <a:r>
              <a:rPr lang="fr-FR" sz="1800" dirty="0" smtClean="0">
                <a:solidFill>
                  <a:schemeClr val="tx2">
                    <a:lumMod val="75000"/>
                  </a:schemeClr>
                </a:solidFill>
              </a:rPr>
              <a:t>.</a:t>
            </a:r>
          </a:p>
          <a:p>
            <a:pPr lvl="1"/>
            <a:r>
              <a:rPr lang="fr-FR" sz="1800" dirty="0" smtClean="0">
                <a:solidFill>
                  <a:schemeClr val="tx2">
                    <a:lumMod val="75000"/>
                  </a:schemeClr>
                </a:solidFill>
              </a:rPr>
              <a:t>Désactiver </a:t>
            </a:r>
            <a:r>
              <a:rPr lang="fr-FR" sz="1800" dirty="0">
                <a:solidFill>
                  <a:schemeClr val="tx2">
                    <a:lumMod val="75000"/>
                  </a:schemeClr>
                </a:solidFill>
              </a:rPr>
              <a:t>l'alarme sur les secteurs spécifiés</a:t>
            </a:r>
            <a:r>
              <a:rPr lang="fr-FR" sz="1800" dirty="0" smtClean="0">
                <a:solidFill>
                  <a:schemeClr val="tx2">
                    <a:lumMod val="75000"/>
                  </a:schemeClr>
                </a:solidFill>
              </a:rPr>
              <a:t>.</a:t>
            </a:r>
          </a:p>
          <a:p>
            <a:pPr lvl="1"/>
            <a:r>
              <a:rPr lang="fr-FR" sz="1800" dirty="0" smtClean="0">
                <a:solidFill>
                  <a:schemeClr val="tx2">
                    <a:lumMod val="75000"/>
                  </a:schemeClr>
                </a:solidFill>
              </a:rPr>
              <a:t>Renvoyer </a:t>
            </a:r>
            <a:r>
              <a:rPr lang="fr-FR" sz="1800" dirty="0">
                <a:solidFill>
                  <a:schemeClr val="tx2">
                    <a:lumMod val="75000"/>
                  </a:schemeClr>
                </a:solidFill>
              </a:rPr>
              <a:t>l'état des secteurs désigné</a:t>
            </a:r>
            <a:r>
              <a:rPr lang="fr-FR" sz="1800" dirty="0" smtClean="0">
                <a:solidFill>
                  <a:schemeClr val="tx2">
                    <a:lumMod val="75000"/>
                  </a:schemeClr>
                </a:solidFill>
              </a:rPr>
              <a:t>.</a:t>
            </a:r>
          </a:p>
          <a:p>
            <a:pPr lvl="1"/>
            <a:r>
              <a:rPr lang="fr-FR" sz="1800" dirty="0" smtClean="0">
                <a:solidFill>
                  <a:schemeClr val="tx2">
                    <a:lumMod val="75000"/>
                  </a:schemeClr>
                </a:solidFill>
              </a:rPr>
              <a:t>Demander </a:t>
            </a:r>
            <a:r>
              <a:rPr lang="fr-FR" sz="1800" dirty="0">
                <a:solidFill>
                  <a:schemeClr val="tx2">
                    <a:lumMod val="75000"/>
                  </a:schemeClr>
                </a:solidFill>
              </a:rPr>
              <a:t>le crédit restant sur la carte SIM</a:t>
            </a:r>
            <a:r>
              <a:rPr lang="fr-FR" sz="1800" dirty="0" smtClean="0">
                <a:solidFill>
                  <a:schemeClr val="tx2">
                    <a:lumMod val="75000"/>
                  </a:schemeClr>
                </a:solidFill>
              </a:rPr>
              <a:t>.</a:t>
            </a:r>
          </a:p>
          <a:p>
            <a:pPr lvl="1"/>
            <a:r>
              <a:rPr lang="fr-FR" sz="1800" dirty="0" smtClean="0">
                <a:solidFill>
                  <a:schemeClr val="tx2">
                    <a:lumMod val="75000"/>
                  </a:schemeClr>
                </a:solidFill>
              </a:rPr>
              <a:t>Arrêter </a:t>
            </a:r>
            <a:r>
              <a:rPr lang="fr-FR" sz="1800" dirty="0">
                <a:solidFill>
                  <a:schemeClr val="tx2">
                    <a:lumMod val="75000"/>
                  </a:schemeClr>
                </a:solidFill>
              </a:rPr>
              <a:t>l’alarme. </a:t>
            </a:r>
          </a:p>
        </p:txBody>
      </p:sp>
    </p:spTree>
    <p:extLst>
      <p:ext uri="{BB962C8B-B14F-4D97-AF65-F5344CB8AC3E}">
        <p14:creationId xmlns:p14="http://schemas.microsoft.com/office/powerpoint/2010/main" val="2183813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fade">
                                      <p:cBhvr>
                                        <p:cTn id="15" dur="500"/>
                                        <p:tgtEl>
                                          <p:spTgt spid="1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2" end="2"/>
                                            </p:txEl>
                                          </p:spTgt>
                                        </p:tgtEl>
                                        <p:attrNameLst>
                                          <p:attrName>style.visibility</p:attrName>
                                        </p:attrNameLst>
                                      </p:cBhvr>
                                      <p:to>
                                        <p:strVal val="visible"/>
                                      </p:to>
                                    </p:set>
                                    <p:animEffect transition="in" filter="fade">
                                      <p:cBhvr>
                                        <p:cTn id="20" dur="500"/>
                                        <p:tgtEl>
                                          <p:spTgt spid="14">
                                            <p:txEl>
                                              <p:pRg st="2" end="2"/>
                                            </p:txEl>
                                          </p:spTgt>
                                        </p:tgtEl>
                                      </p:cBhvr>
                                    </p:animEffect>
                                  </p:childTnLst>
                                </p:cTn>
                              </p:par>
                              <p:par>
                                <p:cTn id="21" presetID="10" presetClass="entr" presetSubtype="0" fill="hold" nodeType="withEffect">
                                  <p:stCondLst>
                                    <p:cond delay="500"/>
                                  </p:stCondLst>
                                  <p:childTnLst>
                                    <p:set>
                                      <p:cBhvr>
                                        <p:cTn id="22" dur="1" fill="hold">
                                          <p:stCondLst>
                                            <p:cond delay="0"/>
                                          </p:stCondLst>
                                        </p:cTn>
                                        <p:tgtEl>
                                          <p:spTgt spid="14">
                                            <p:txEl>
                                              <p:pRg st="3" end="3"/>
                                            </p:txEl>
                                          </p:spTgt>
                                        </p:tgtEl>
                                        <p:attrNameLst>
                                          <p:attrName>style.visibility</p:attrName>
                                        </p:attrNameLst>
                                      </p:cBhvr>
                                      <p:to>
                                        <p:strVal val="visible"/>
                                      </p:to>
                                    </p:set>
                                    <p:animEffect transition="in" filter="fade">
                                      <p:cBhvr>
                                        <p:cTn id="23" dur="500"/>
                                        <p:tgtEl>
                                          <p:spTgt spid="1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grpId="0" nodeType="clickEffect">
                                  <p:stCondLst>
                                    <p:cond delay="0"/>
                                  </p:stCondLst>
                                  <p:childTnLst>
                                    <p:animEffect transition="out" filter="wipe(down)">
                                      <p:cBhvr>
                                        <p:cTn id="27" dur="500"/>
                                        <p:tgtEl>
                                          <p:spTgt spid="14">
                                            <p:txEl>
                                              <p:pRg st="0" end="0"/>
                                            </p:txEl>
                                          </p:spTgt>
                                        </p:tgtEl>
                                      </p:cBhvr>
                                    </p:animEffect>
                                    <p:set>
                                      <p:cBhvr>
                                        <p:cTn id="28" dur="1" fill="hold">
                                          <p:stCondLst>
                                            <p:cond delay="499"/>
                                          </p:stCondLst>
                                        </p:cTn>
                                        <p:tgtEl>
                                          <p:spTgt spid="14">
                                            <p:txEl>
                                              <p:pRg st="0" end="0"/>
                                            </p:txEl>
                                          </p:spTgt>
                                        </p:tgtEl>
                                        <p:attrNameLst>
                                          <p:attrName>style.visibility</p:attrName>
                                        </p:attrNameLst>
                                      </p:cBhvr>
                                      <p:to>
                                        <p:strVal val="hidden"/>
                                      </p:to>
                                    </p:set>
                                  </p:childTnLst>
                                </p:cTn>
                              </p:par>
                              <p:par>
                                <p:cTn id="29" presetID="22" presetClass="exit" presetSubtype="4" fill="hold" grpId="0" nodeType="withEffect">
                                  <p:stCondLst>
                                    <p:cond delay="0"/>
                                  </p:stCondLst>
                                  <p:childTnLst>
                                    <p:animEffect transition="out" filter="wipe(down)">
                                      <p:cBhvr>
                                        <p:cTn id="30" dur="500"/>
                                        <p:tgtEl>
                                          <p:spTgt spid="14">
                                            <p:txEl>
                                              <p:pRg st="1" end="1"/>
                                            </p:txEl>
                                          </p:spTgt>
                                        </p:tgtEl>
                                      </p:cBhvr>
                                    </p:animEffect>
                                    <p:set>
                                      <p:cBhvr>
                                        <p:cTn id="31" dur="1" fill="hold">
                                          <p:stCondLst>
                                            <p:cond delay="499"/>
                                          </p:stCondLst>
                                        </p:cTn>
                                        <p:tgtEl>
                                          <p:spTgt spid="14">
                                            <p:txEl>
                                              <p:pRg st="1" end="1"/>
                                            </p:txEl>
                                          </p:spTgt>
                                        </p:tgtEl>
                                        <p:attrNameLst>
                                          <p:attrName>style.visibility</p:attrName>
                                        </p:attrNameLst>
                                      </p:cBhvr>
                                      <p:to>
                                        <p:strVal val="hidden"/>
                                      </p:to>
                                    </p:set>
                                  </p:childTnLst>
                                </p:cTn>
                              </p:par>
                              <p:par>
                                <p:cTn id="32" presetID="22" presetClass="exit" presetSubtype="4" fill="hold" grpId="0" nodeType="withEffect">
                                  <p:stCondLst>
                                    <p:cond delay="0"/>
                                  </p:stCondLst>
                                  <p:childTnLst>
                                    <p:animEffect transition="out" filter="wipe(down)">
                                      <p:cBhvr>
                                        <p:cTn id="33" dur="500"/>
                                        <p:tgtEl>
                                          <p:spTgt spid="14">
                                            <p:txEl>
                                              <p:pRg st="2" end="2"/>
                                            </p:txEl>
                                          </p:spTgt>
                                        </p:tgtEl>
                                      </p:cBhvr>
                                    </p:animEffect>
                                    <p:set>
                                      <p:cBhvr>
                                        <p:cTn id="34" dur="1" fill="hold">
                                          <p:stCondLst>
                                            <p:cond delay="499"/>
                                          </p:stCondLst>
                                        </p:cTn>
                                        <p:tgtEl>
                                          <p:spTgt spid="14">
                                            <p:txEl>
                                              <p:pRg st="2" end="2"/>
                                            </p:txEl>
                                          </p:spTgt>
                                        </p:tgtEl>
                                        <p:attrNameLst>
                                          <p:attrName>style.visibility</p:attrName>
                                        </p:attrNameLst>
                                      </p:cBhvr>
                                      <p:to>
                                        <p:strVal val="hidden"/>
                                      </p:to>
                                    </p:set>
                                  </p:childTnLst>
                                </p:cTn>
                              </p:par>
                              <p:par>
                                <p:cTn id="35" presetID="22" presetClass="exit" presetSubtype="4" fill="hold" grpId="0" nodeType="withEffect">
                                  <p:stCondLst>
                                    <p:cond delay="0"/>
                                  </p:stCondLst>
                                  <p:childTnLst>
                                    <p:animEffect transition="out" filter="wipe(down)">
                                      <p:cBhvr>
                                        <p:cTn id="36" dur="500"/>
                                        <p:tgtEl>
                                          <p:spTgt spid="14">
                                            <p:txEl>
                                              <p:pRg st="3" end="3"/>
                                            </p:txEl>
                                          </p:spTgt>
                                        </p:tgtEl>
                                      </p:cBhvr>
                                    </p:animEffect>
                                    <p:set>
                                      <p:cBhvr>
                                        <p:cTn id="37" dur="1" fill="hold">
                                          <p:stCondLst>
                                            <p:cond delay="499"/>
                                          </p:stCondLst>
                                        </p:cTn>
                                        <p:tgtEl>
                                          <p:spTgt spid="14">
                                            <p:txEl>
                                              <p:pRg st="3" end="3"/>
                                            </p:txEl>
                                          </p:spTgt>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9">
                                            <p:txEl>
                                              <p:pRg st="0" end="0"/>
                                            </p:txEl>
                                          </p:spTgt>
                                        </p:tgtEl>
                                        <p:attrNameLst>
                                          <p:attrName>style.visibility</p:attrName>
                                        </p:attrNameLst>
                                      </p:cBhvr>
                                      <p:to>
                                        <p:strVal val="visible"/>
                                      </p:to>
                                    </p:set>
                                    <p:animEffect transition="in" filter="wipe(down)">
                                      <p:cBhvr>
                                        <p:cTn id="42" dur="500"/>
                                        <p:tgtEl>
                                          <p:spTgt spid="1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9">
                                            <p:txEl>
                                              <p:pRg st="1" end="1"/>
                                            </p:txEl>
                                          </p:spTgt>
                                        </p:tgtEl>
                                        <p:attrNameLst>
                                          <p:attrName>style.visibility</p:attrName>
                                        </p:attrNameLst>
                                      </p:cBhvr>
                                      <p:to>
                                        <p:strVal val="visible"/>
                                      </p:to>
                                    </p:set>
                                    <p:animEffect transition="in" filter="wipe(left)">
                                      <p:cBhvr>
                                        <p:cTn id="47" dur="500"/>
                                        <p:tgtEl>
                                          <p:spTgt spid="19">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9">
                                            <p:txEl>
                                              <p:pRg st="2" end="2"/>
                                            </p:txEl>
                                          </p:spTgt>
                                        </p:tgtEl>
                                        <p:attrNameLst>
                                          <p:attrName>style.visibility</p:attrName>
                                        </p:attrNameLst>
                                      </p:cBhvr>
                                      <p:to>
                                        <p:strVal val="visible"/>
                                      </p:to>
                                    </p:set>
                                    <p:animEffect transition="in" filter="wipe(left)">
                                      <p:cBhvr>
                                        <p:cTn id="52" dur="500"/>
                                        <p:tgtEl>
                                          <p:spTgt spid="19">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9">
                                            <p:txEl>
                                              <p:pRg st="3" end="3"/>
                                            </p:txEl>
                                          </p:spTgt>
                                        </p:tgtEl>
                                        <p:attrNameLst>
                                          <p:attrName>style.visibility</p:attrName>
                                        </p:attrNameLst>
                                      </p:cBhvr>
                                      <p:to>
                                        <p:strVal val="visible"/>
                                      </p:to>
                                    </p:set>
                                    <p:animEffect transition="in" filter="wipe(left)">
                                      <p:cBhvr>
                                        <p:cTn id="57" dur="500"/>
                                        <p:tgtEl>
                                          <p:spTgt spid="19">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9">
                                            <p:txEl>
                                              <p:pRg st="4" end="4"/>
                                            </p:txEl>
                                          </p:spTgt>
                                        </p:tgtEl>
                                        <p:attrNameLst>
                                          <p:attrName>style.visibility</p:attrName>
                                        </p:attrNameLst>
                                      </p:cBhvr>
                                      <p:to>
                                        <p:strVal val="visible"/>
                                      </p:to>
                                    </p:set>
                                    <p:animEffect transition="in" filter="wipe(left)">
                                      <p:cBhvr>
                                        <p:cTn id="62" dur="500"/>
                                        <p:tgtEl>
                                          <p:spTgt spid="19">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9">
                                            <p:txEl>
                                              <p:pRg st="5" end="5"/>
                                            </p:txEl>
                                          </p:spTgt>
                                        </p:tgtEl>
                                        <p:attrNameLst>
                                          <p:attrName>style.visibility</p:attrName>
                                        </p:attrNameLst>
                                      </p:cBhvr>
                                      <p:to>
                                        <p:strVal val="visible"/>
                                      </p:to>
                                    </p:set>
                                    <p:animEffect transition="in" filter="wipe(left)">
                                      <p:cBhvr>
                                        <p:cTn id="67" dur="500"/>
                                        <p:tgtEl>
                                          <p:spTgt spid="19">
                                            <p:txEl>
                                              <p:pRg st="5" end="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9">
                                            <p:txEl>
                                              <p:pRg st="6" end="6"/>
                                            </p:txEl>
                                          </p:spTgt>
                                        </p:tgtEl>
                                        <p:attrNameLst>
                                          <p:attrName>style.visibility</p:attrName>
                                        </p:attrNameLst>
                                      </p:cBhvr>
                                      <p:to>
                                        <p:strVal val="visible"/>
                                      </p:to>
                                    </p:set>
                                    <p:animEffect transition="in" filter="wipe(left)">
                                      <p:cBhvr>
                                        <p:cTn id="72"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4"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10"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12</a:t>
            </a:fld>
            <a:r>
              <a:rPr lang="fr-BE" dirty="0" smtClean="0">
                <a:solidFill>
                  <a:schemeClr val="tx2">
                    <a:lumMod val="75000"/>
                  </a:schemeClr>
                </a:solidFill>
              </a:rPr>
              <a:t>/24</a:t>
            </a:r>
            <a:endParaRPr lang="fr-BE" dirty="0">
              <a:solidFill>
                <a:schemeClr val="tx2">
                  <a:lumMod val="75000"/>
                </a:schemeClr>
              </a:solidFill>
            </a:endParaRPr>
          </a:p>
        </p:txBody>
      </p:sp>
      <p:sp>
        <p:nvSpPr>
          <p:cNvPr id="11" name="Titre 1"/>
          <p:cNvSpPr txBox="1">
            <a:spLocks/>
          </p:cNvSpPr>
          <p:nvPr/>
        </p:nvSpPr>
        <p:spPr>
          <a:xfrm>
            <a:off x="179512" y="264423"/>
            <a:ext cx="8784976" cy="720000"/>
          </a:xfrm>
          <a:prstGeom prst="rect">
            <a:avLst/>
          </a:prstGeom>
        </p:spPr>
        <p:txBody>
          <a:bodyPr vert="horz" lIns="91440" tIns="45720" rIns="91440" bIns="45720" rtlCol="0" anchor="ctr">
            <a:noAutofit/>
          </a:bodyPr>
          <a:lstStyle/>
          <a:p>
            <a:pPr lvl="0" algn="r">
              <a:spcBef>
                <a:spcPct val="0"/>
              </a:spcBef>
              <a:defRPr/>
            </a:pPr>
            <a:r>
              <a:rPr lang="fr-FR" sz="3200" b="1" dirty="0">
                <a:solidFill>
                  <a:schemeClr val="bg1"/>
                </a:solidFill>
              </a:rPr>
              <a:t>Test et validation du </a:t>
            </a:r>
            <a:r>
              <a:rPr lang="fr-FR" sz="3200" b="1" dirty="0" smtClean="0">
                <a:solidFill>
                  <a:schemeClr val="bg1"/>
                </a:solidFill>
              </a:rPr>
              <a:t>Contrôle SMS</a:t>
            </a:r>
            <a:endParaRPr lang="fr-FR" sz="3200" b="1" dirty="0">
              <a:solidFill>
                <a:schemeClr val="bg1"/>
              </a:solidFill>
            </a:endParaRPr>
          </a:p>
        </p:txBody>
      </p:sp>
      <p:sp>
        <p:nvSpPr>
          <p:cNvPr id="12" name="Rectangle 11"/>
          <p:cNvSpPr/>
          <p:nvPr/>
        </p:nvSpPr>
        <p:spPr>
          <a:xfrm>
            <a:off x="320591" y="152736"/>
            <a:ext cx="2016084" cy="90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400"/>
          </a:p>
        </p:txBody>
      </p:sp>
      <p:sp>
        <p:nvSpPr>
          <p:cNvPr id="13" name="ZoneTexte 12"/>
          <p:cNvSpPr txBox="1"/>
          <p:nvPr/>
        </p:nvSpPr>
        <p:spPr>
          <a:xfrm>
            <a:off x="467543" y="188640"/>
            <a:ext cx="1869131" cy="861774"/>
          </a:xfrm>
          <a:prstGeom prst="rect">
            <a:avLst/>
          </a:prstGeom>
          <a:noFill/>
        </p:spPr>
        <p:txBody>
          <a:bodyPr wrap="square" rtlCol="0">
            <a:spAutoFit/>
          </a:bodyPr>
          <a:lstStyle/>
          <a:p>
            <a:r>
              <a:rPr lang="fr-FR" sz="1200" dirty="0" smtClean="0">
                <a:solidFill>
                  <a:schemeClr val="tx2">
                    <a:lumMod val="40000"/>
                    <a:lumOff val="60000"/>
                  </a:schemeClr>
                </a:solidFill>
              </a:rPr>
              <a:t>Présentation de l’alarme</a:t>
            </a:r>
          </a:p>
          <a:p>
            <a:r>
              <a:rPr lang="fr-FR" sz="1200" dirty="0" smtClean="0">
                <a:solidFill>
                  <a:schemeClr val="tx2">
                    <a:lumMod val="40000"/>
                    <a:lumOff val="60000"/>
                  </a:schemeClr>
                </a:solidFill>
              </a:rPr>
              <a:t>Driver 3G</a:t>
            </a:r>
            <a:endParaRPr lang="fr-FR" sz="1200" dirty="0">
              <a:solidFill>
                <a:schemeClr val="tx2">
                  <a:lumMod val="40000"/>
                  <a:lumOff val="60000"/>
                </a:schemeClr>
              </a:solidFill>
            </a:endParaRPr>
          </a:p>
          <a:p>
            <a:r>
              <a:rPr lang="fr-FR" sz="1400" b="1" u="sng" dirty="0" smtClean="0">
                <a:solidFill>
                  <a:schemeClr val="tx2">
                    <a:lumMod val="75000"/>
                  </a:schemeClr>
                </a:solidFill>
              </a:rPr>
              <a:t>Service Contrôle SMS</a:t>
            </a:r>
          </a:p>
          <a:p>
            <a:r>
              <a:rPr lang="fr-FR" sz="1200" dirty="0" smtClean="0">
                <a:solidFill>
                  <a:schemeClr val="tx2">
                    <a:lumMod val="40000"/>
                    <a:lumOff val="60000"/>
                  </a:schemeClr>
                </a:solidFill>
              </a:rPr>
              <a:t>Push </a:t>
            </a:r>
            <a:r>
              <a:rPr lang="fr-FR" sz="1200" dirty="0">
                <a:solidFill>
                  <a:schemeClr val="tx2">
                    <a:lumMod val="40000"/>
                    <a:lumOff val="60000"/>
                  </a:schemeClr>
                </a:solidFill>
              </a:rPr>
              <a:t>Notification</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5" name="Espace réservé du pied de page 41"/>
          <p:cNvSpPr>
            <a:spLocks noGrp="1"/>
          </p:cNvSpPr>
          <p:nvPr>
            <p:ph type="ftr" sz="quarter" idx="11"/>
          </p:nvPr>
        </p:nvSpPr>
        <p:spPr>
          <a:xfrm>
            <a:off x="107504" y="6356350"/>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pic>
        <p:nvPicPr>
          <p:cNvPr id="4" name="Picture 3"/>
          <p:cNvPicPr>
            <a:picLocks noChangeAspect="1"/>
          </p:cNvPicPr>
          <p:nvPr/>
        </p:nvPicPr>
        <p:blipFill>
          <a:blip r:embed="rId3"/>
          <a:stretch>
            <a:fillRect/>
          </a:stretch>
        </p:blipFill>
        <p:spPr>
          <a:xfrm>
            <a:off x="329969" y="1880129"/>
            <a:ext cx="1138959" cy="664615"/>
          </a:xfrm>
          <a:prstGeom prst="rect">
            <a:avLst/>
          </a:prstGeom>
        </p:spPr>
      </p:pic>
      <p:pic>
        <p:nvPicPr>
          <p:cNvPr id="5" name="Picture 4"/>
          <p:cNvPicPr>
            <a:picLocks noChangeAspect="1"/>
          </p:cNvPicPr>
          <p:nvPr/>
        </p:nvPicPr>
        <p:blipFill>
          <a:blip r:embed="rId4"/>
          <a:stretch>
            <a:fillRect/>
          </a:stretch>
        </p:blipFill>
        <p:spPr>
          <a:xfrm>
            <a:off x="1935910" y="1772033"/>
            <a:ext cx="1744462" cy="890110"/>
          </a:xfrm>
          <a:prstGeom prst="rect">
            <a:avLst/>
          </a:prstGeom>
        </p:spPr>
      </p:pic>
      <p:pic>
        <p:nvPicPr>
          <p:cNvPr id="6" name="Picture 5"/>
          <p:cNvPicPr>
            <a:picLocks noChangeAspect="1"/>
          </p:cNvPicPr>
          <p:nvPr/>
        </p:nvPicPr>
        <p:blipFill>
          <a:blip r:embed="rId5"/>
          <a:stretch>
            <a:fillRect/>
          </a:stretch>
        </p:blipFill>
        <p:spPr>
          <a:xfrm>
            <a:off x="4181581" y="1802984"/>
            <a:ext cx="1138959" cy="818901"/>
          </a:xfrm>
          <a:prstGeom prst="rect">
            <a:avLst/>
          </a:prstGeom>
        </p:spPr>
      </p:pic>
      <p:pic>
        <p:nvPicPr>
          <p:cNvPr id="7" name="Picture 6"/>
          <p:cNvPicPr>
            <a:picLocks noChangeAspect="1"/>
          </p:cNvPicPr>
          <p:nvPr/>
        </p:nvPicPr>
        <p:blipFill>
          <a:blip r:embed="rId6"/>
          <a:stretch>
            <a:fillRect/>
          </a:stretch>
        </p:blipFill>
        <p:spPr>
          <a:xfrm>
            <a:off x="5869961" y="1535952"/>
            <a:ext cx="1843200" cy="1352967"/>
          </a:xfrm>
          <a:prstGeom prst="rect">
            <a:avLst/>
          </a:prstGeom>
        </p:spPr>
      </p:pic>
      <p:pic>
        <p:nvPicPr>
          <p:cNvPr id="8" name="Picture 7"/>
          <p:cNvPicPr>
            <a:picLocks noChangeAspect="1"/>
          </p:cNvPicPr>
          <p:nvPr/>
        </p:nvPicPr>
        <p:blipFill>
          <a:blip r:embed="rId7"/>
          <a:stretch>
            <a:fillRect/>
          </a:stretch>
        </p:blipFill>
        <p:spPr>
          <a:xfrm>
            <a:off x="6213387" y="3489148"/>
            <a:ext cx="1156347" cy="854506"/>
          </a:xfrm>
          <a:prstGeom prst="rect">
            <a:avLst/>
          </a:prstGeom>
        </p:spPr>
      </p:pic>
      <p:pic>
        <p:nvPicPr>
          <p:cNvPr id="9" name="Picture 8"/>
          <p:cNvPicPr>
            <a:picLocks noChangeAspect="1"/>
          </p:cNvPicPr>
          <p:nvPr/>
        </p:nvPicPr>
        <p:blipFill>
          <a:blip r:embed="rId8"/>
          <a:stretch>
            <a:fillRect/>
          </a:stretch>
        </p:blipFill>
        <p:spPr>
          <a:xfrm>
            <a:off x="4100662" y="3452655"/>
            <a:ext cx="1321540" cy="937582"/>
          </a:xfrm>
          <a:prstGeom prst="rect">
            <a:avLst/>
          </a:prstGeom>
        </p:spPr>
      </p:pic>
      <p:pic>
        <p:nvPicPr>
          <p:cNvPr id="14" name="Picture 13"/>
          <p:cNvPicPr>
            <a:picLocks noChangeAspect="1"/>
          </p:cNvPicPr>
          <p:nvPr/>
        </p:nvPicPr>
        <p:blipFill>
          <a:blip r:embed="rId9"/>
          <a:stretch>
            <a:fillRect/>
          </a:stretch>
        </p:blipFill>
        <p:spPr>
          <a:xfrm>
            <a:off x="2005908" y="3447610"/>
            <a:ext cx="1303570" cy="937582"/>
          </a:xfrm>
          <a:prstGeom prst="rect">
            <a:avLst/>
          </a:prstGeom>
        </p:spPr>
      </p:pic>
      <p:pic>
        <p:nvPicPr>
          <p:cNvPr id="19" name="Picture 18"/>
          <p:cNvPicPr>
            <a:picLocks noChangeAspect="1"/>
          </p:cNvPicPr>
          <p:nvPr/>
        </p:nvPicPr>
        <p:blipFill>
          <a:blip r:embed="rId10"/>
          <a:stretch>
            <a:fillRect/>
          </a:stretch>
        </p:blipFill>
        <p:spPr>
          <a:xfrm>
            <a:off x="759153" y="5037832"/>
            <a:ext cx="1138959" cy="664615"/>
          </a:xfrm>
          <a:prstGeom prst="rect">
            <a:avLst/>
          </a:prstGeom>
        </p:spPr>
      </p:pic>
      <p:pic>
        <p:nvPicPr>
          <p:cNvPr id="20" name="Picture 19"/>
          <p:cNvPicPr>
            <a:picLocks noChangeAspect="1"/>
          </p:cNvPicPr>
          <p:nvPr/>
        </p:nvPicPr>
        <p:blipFill>
          <a:blip r:embed="rId11"/>
          <a:stretch>
            <a:fillRect/>
          </a:stretch>
        </p:blipFill>
        <p:spPr>
          <a:xfrm>
            <a:off x="8038943" y="2873133"/>
            <a:ext cx="1138959" cy="818901"/>
          </a:xfrm>
          <a:prstGeom prst="rect">
            <a:avLst/>
          </a:prstGeom>
        </p:spPr>
      </p:pic>
      <p:cxnSp>
        <p:nvCxnSpPr>
          <p:cNvPr id="37" name="Straight Arrow Connector 36"/>
          <p:cNvCxnSpPr>
            <a:stCxn id="4" idx="3"/>
            <a:endCxn id="5" idx="1"/>
          </p:cNvCxnSpPr>
          <p:nvPr/>
        </p:nvCxnSpPr>
        <p:spPr>
          <a:xfrm>
            <a:off x="1468928" y="2212437"/>
            <a:ext cx="466982" cy="4651"/>
          </a:xfrm>
          <a:prstGeom prst="straightConnector1">
            <a:avLst/>
          </a:prstGeom>
          <a:ln w="28575">
            <a:solidFill>
              <a:schemeClr val="accent6">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5" idx="3"/>
            <a:endCxn id="6" idx="1"/>
          </p:cNvCxnSpPr>
          <p:nvPr/>
        </p:nvCxnSpPr>
        <p:spPr>
          <a:xfrm flipV="1">
            <a:off x="3680372" y="2212435"/>
            <a:ext cx="501209" cy="4653"/>
          </a:xfrm>
          <a:prstGeom prst="straightConnector1">
            <a:avLst/>
          </a:prstGeom>
          <a:ln w="28575">
            <a:solidFill>
              <a:schemeClr val="accent6">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6" idx="3"/>
            <a:endCxn id="7" idx="1"/>
          </p:cNvCxnSpPr>
          <p:nvPr/>
        </p:nvCxnSpPr>
        <p:spPr>
          <a:xfrm>
            <a:off x="5320540" y="2212435"/>
            <a:ext cx="549421" cy="1"/>
          </a:xfrm>
          <a:prstGeom prst="straightConnector1">
            <a:avLst/>
          </a:prstGeom>
          <a:ln w="28575">
            <a:solidFill>
              <a:schemeClr val="accent6">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 idx="2"/>
            <a:endCxn id="8" idx="0"/>
          </p:cNvCxnSpPr>
          <p:nvPr/>
        </p:nvCxnSpPr>
        <p:spPr>
          <a:xfrm>
            <a:off x="6791561" y="2888919"/>
            <a:ext cx="0" cy="600229"/>
          </a:xfrm>
          <a:prstGeom prst="straightConnector1">
            <a:avLst/>
          </a:prstGeom>
          <a:ln w="28575">
            <a:solidFill>
              <a:schemeClr val="accent6">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7" idx="3"/>
            <a:endCxn id="20" idx="0"/>
          </p:cNvCxnSpPr>
          <p:nvPr/>
        </p:nvCxnSpPr>
        <p:spPr>
          <a:xfrm>
            <a:off x="7713161" y="2212436"/>
            <a:ext cx="895262" cy="660697"/>
          </a:xfrm>
          <a:prstGeom prst="bentConnector2">
            <a:avLst/>
          </a:prstGeom>
          <a:ln w="28575">
            <a:solidFill>
              <a:schemeClr val="accent6">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20" idx="2"/>
            <a:endCxn id="19" idx="3"/>
          </p:cNvCxnSpPr>
          <p:nvPr/>
        </p:nvCxnSpPr>
        <p:spPr>
          <a:xfrm rot="5400000">
            <a:off x="4414215" y="1175932"/>
            <a:ext cx="1678106" cy="6710311"/>
          </a:xfrm>
          <a:prstGeom prst="bentConnector2">
            <a:avLst/>
          </a:prstGeom>
          <a:ln w="28575">
            <a:solidFill>
              <a:schemeClr val="accent6">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8" idx="1"/>
            <a:endCxn id="9" idx="3"/>
          </p:cNvCxnSpPr>
          <p:nvPr/>
        </p:nvCxnSpPr>
        <p:spPr>
          <a:xfrm flipH="1">
            <a:off x="5422202" y="3916401"/>
            <a:ext cx="791185" cy="5045"/>
          </a:xfrm>
          <a:prstGeom prst="straightConnector1">
            <a:avLst/>
          </a:prstGeom>
          <a:ln w="28575">
            <a:solidFill>
              <a:schemeClr val="accent6">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14" idx="1"/>
            <a:endCxn id="19" idx="0"/>
          </p:cNvCxnSpPr>
          <p:nvPr/>
        </p:nvCxnSpPr>
        <p:spPr>
          <a:xfrm rot="10800000" flipV="1">
            <a:off x="1328634" y="3916400"/>
            <a:ext cx="677275" cy="1121431"/>
          </a:xfrm>
          <a:prstGeom prst="bentConnector2">
            <a:avLst/>
          </a:prstGeom>
          <a:ln w="28575">
            <a:solidFill>
              <a:schemeClr val="accent6">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9" idx="1"/>
            <a:endCxn id="14" idx="3"/>
          </p:cNvCxnSpPr>
          <p:nvPr/>
        </p:nvCxnSpPr>
        <p:spPr>
          <a:xfrm flipH="1" flipV="1">
            <a:off x="3309478" y="3916401"/>
            <a:ext cx="791184" cy="5045"/>
          </a:xfrm>
          <a:prstGeom prst="straightConnector1">
            <a:avLst/>
          </a:prstGeom>
          <a:ln w="28575">
            <a:solidFill>
              <a:schemeClr val="accent6">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12"/>
          <a:stretch>
            <a:fillRect/>
          </a:stretch>
        </p:blipFill>
        <p:spPr>
          <a:xfrm>
            <a:off x="3920774" y="1280804"/>
            <a:ext cx="1712355" cy="4872495"/>
          </a:xfrm>
          <a:prstGeom prst="rect">
            <a:avLst/>
          </a:prstGeom>
        </p:spPr>
      </p:pic>
    </p:spTree>
    <p:extLst>
      <p:ext uri="{BB962C8B-B14F-4D97-AF65-F5344CB8AC3E}">
        <p14:creationId xmlns:p14="http://schemas.microsoft.com/office/powerpoint/2010/main" val="964073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down)">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nodeType="clickEffect">
                                  <p:stCondLst>
                                    <p:cond delay="0"/>
                                  </p:stCondLst>
                                  <p:childTnLst>
                                    <p:anim calcmode="lin" valueType="num">
                                      <p:cBhvr>
                                        <p:cTn id="11" dur="500"/>
                                        <p:tgtEl>
                                          <p:spTgt spid="74"/>
                                        </p:tgtEl>
                                        <p:attrNameLst>
                                          <p:attrName>ppt_w</p:attrName>
                                        </p:attrNameLst>
                                      </p:cBhvr>
                                      <p:tavLst>
                                        <p:tav tm="0">
                                          <p:val>
                                            <p:strVal val="ppt_w"/>
                                          </p:val>
                                        </p:tav>
                                        <p:tav tm="100000">
                                          <p:val>
                                            <p:fltVal val="0"/>
                                          </p:val>
                                        </p:tav>
                                      </p:tavLst>
                                    </p:anim>
                                    <p:anim calcmode="lin" valueType="num">
                                      <p:cBhvr>
                                        <p:cTn id="12" dur="500"/>
                                        <p:tgtEl>
                                          <p:spTgt spid="74"/>
                                        </p:tgtEl>
                                        <p:attrNameLst>
                                          <p:attrName>ppt_h</p:attrName>
                                        </p:attrNameLst>
                                      </p:cBhvr>
                                      <p:tavLst>
                                        <p:tav tm="0">
                                          <p:val>
                                            <p:strVal val="ppt_h"/>
                                          </p:val>
                                        </p:tav>
                                        <p:tav tm="100000">
                                          <p:val>
                                            <p:fltVal val="0"/>
                                          </p:val>
                                        </p:tav>
                                      </p:tavLst>
                                    </p:anim>
                                    <p:animEffect transition="out" filter="fade">
                                      <p:cBhvr>
                                        <p:cTn id="13" dur="500"/>
                                        <p:tgtEl>
                                          <p:spTgt spid="74"/>
                                        </p:tgtEl>
                                      </p:cBhvr>
                                    </p:animEffect>
                                    <p:set>
                                      <p:cBhvr>
                                        <p:cTn id="14" dur="1" fill="hold">
                                          <p:stCondLst>
                                            <p:cond delay="499"/>
                                          </p:stCondLst>
                                        </p:cTn>
                                        <p:tgtEl>
                                          <p:spTgt spid="74"/>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53" presetClass="entr" presetSubtype="16"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53" presetClass="entr" presetSubtype="16"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par>
                                <p:cTn id="45" presetID="53" presetClass="entr" presetSubtype="16"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p:cTn id="52" dur="500" fill="hold"/>
                                        <p:tgtEl>
                                          <p:spTgt spid="19"/>
                                        </p:tgtEl>
                                        <p:attrNameLst>
                                          <p:attrName>ppt_w</p:attrName>
                                        </p:attrNameLst>
                                      </p:cBhvr>
                                      <p:tavLst>
                                        <p:tav tm="0">
                                          <p:val>
                                            <p:fltVal val="0"/>
                                          </p:val>
                                        </p:tav>
                                        <p:tav tm="100000">
                                          <p:val>
                                            <p:strVal val="#ppt_w"/>
                                          </p:val>
                                        </p:tav>
                                      </p:tavLst>
                                    </p:anim>
                                    <p:anim calcmode="lin" valueType="num">
                                      <p:cBhvr>
                                        <p:cTn id="53" dur="500" fill="hold"/>
                                        <p:tgtEl>
                                          <p:spTgt spid="19"/>
                                        </p:tgtEl>
                                        <p:attrNameLst>
                                          <p:attrName>ppt_h</p:attrName>
                                        </p:attrNameLst>
                                      </p:cBhvr>
                                      <p:tavLst>
                                        <p:tav tm="0">
                                          <p:val>
                                            <p:fltVal val="0"/>
                                          </p:val>
                                        </p:tav>
                                        <p:tav tm="100000">
                                          <p:val>
                                            <p:strVal val="#ppt_h"/>
                                          </p:val>
                                        </p:tav>
                                      </p:tavLst>
                                    </p:anim>
                                    <p:animEffect transition="in" filter="fade">
                                      <p:cBhvr>
                                        <p:cTn id="54" dur="500"/>
                                        <p:tgtEl>
                                          <p:spTgt spid="19"/>
                                        </p:tgtEl>
                                      </p:cBhvr>
                                    </p:animEffect>
                                  </p:childTnLst>
                                </p:cTn>
                              </p:par>
                              <p:par>
                                <p:cTn id="55" presetID="53" presetClass="entr" presetSubtype="16"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500" fill="hold"/>
                                        <p:tgtEl>
                                          <p:spTgt spid="20"/>
                                        </p:tgtEl>
                                        <p:attrNameLst>
                                          <p:attrName>ppt_w</p:attrName>
                                        </p:attrNameLst>
                                      </p:cBhvr>
                                      <p:tavLst>
                                        <p:tav tm="0">
                                          <p:val>
                                            <p:fltVal val="0"/>
                                          </p:val>
                                        </p:tav>
                                        <p:tav tm="100000">
                                          <p:val>
                                            <p:strVal val="#ppt_w"/>
                                          </p:val>
                                        </p:tav>
                                      </p:tavLst>
                                    </p:anim>
                                    <p:anim calcmode="lin" valueType="num">
                                      <p:cBhvr>
                                        <p:cTn id="58" dur="500" fill="hold"/>
                                        <p:tgtEl>
                                          <p:spTgt spid="20"/>
                                        </p:tgtEl>
                                        <p:attrNameLst>
                                          <p:attrName>ppt_h</p:attrName>
                                        </p:attrNameLst>
                                      </p:cBhvr>
                                      <p:tavLst>
                                        <p:tav tm="0">
                                          <p:val>
                                            <p:fltVal val="0"/>
                                          </p:val>
                                        </p:tav>
                                        <p:tav tm="100000">
                                          <p:val>
                                            <p:strVal val="#ppt_h"/>
                                          </p:val>
                                        </p:tav>
                                      </p:tavLst>
                                    </p:anim>
                                    <p:animEffect transition="in" filter="fade">
                                      <p:cBhvr>
                                        <p:cTn id="59" dur="500"/>
                                        <p:tgtEl>
                                          <p:spTgt spid="20"/>
                                        </p:tgtEl>
                                      </p:cBhvr>
                                    </p:animEffect>
                                  </p:childTnLst>
                                </p:cTn>
                              </p:par>
                              <p:par>
                                <p:cTn id="60" presetID="53" presetClass="entr" presetSubtype="16" fill="hold" nodeType="with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p:cTn id="62" dur="500" fill="hold"/>
                                        <p:tgtEl>
                                          <p:spTgt spid="37"/>
                                        </p:tgtEl>
                                        <p:attrNameLst>
                                          <p:attrName>ppt_w</p:attrName>
                                        </p:attrNameLst>
                                      </p:cBhvr>
                                      <p:tavLst>
                                        <p:tav tm="0">
                                          <p:val>
                                            <p:fltVal val="0"/>
                                          </p:val>
                                        </p:tav>
                                        <p:tav tm="100000">
                                          <p:val>
                                            <p:strVal val="#ppt_w"/>
                                          </p:val>
                                        </p:tav>
                                      </p:tavLst>
                                    </p:anim>
                                    <p:anim calcmode="lin" valueType="num">
                                      <p:cBhvr>
                                        <p:cTn id="63" dur="500" fill="hold"/>
                                        <p:tgtEl>
                                          <p:spTgt spid="37"/>
                                        </p:tgtEl>
                                        <p:attrNameLst>
                                          <p:attrName>ppt_h</p:attrName>
                                        </p:attrNameLst>
                                      </p:cBhvr>
                                      <p:tavLst>
                                        <p:tav tm="0">
                                          <p:val>
                                            <p:fltVal val="0"/>
                                          </p:val>
                                        </p:tav>
                                        <p:tav tm="100000">
                                          <p:val>
                                            <p:strVal val="#ppt_h"/>
                                          </p:val>
                                        </p:tav>
                                      </p:tavLst>
                                    </p:anim>
                                    <p:animEffect transition="in" filter="fade">
                                      <p:cBhvr>
                                        <p:cTn id="64" dur="500"/>
                                        <p:tgtEl>
                                          <p:spTgt spid="37"/>
                                        </p:tgtEl>
                                      </p:cBhvr>
                                    </p:animEffect>
                                  </p:childTnLst>
                                </p:cTn>
                              </p:par>
                              <p:par>
                                <p:cTn id="65" presetID="53" presetClass="entr" presetSubtype="16"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p:cTn id="67" dur="500" fill="hold"/>
                                        <p:tgtEl>
                                          <p:spTgt spid="41"/>
                                        </p:tgtEl>
                                        <p:attrNameLst>
                                          <p:attrName>ppt_w</p:attrName>
                                        </p:attrNameLst>
                                      </p:cBhvr>
                                      <p:tavLst>
                                        <p:tav tm="0">
                                          <p:val>
                                            <p:fltVal val="0"/>
                                          </p:val>
                                        </p:tav>
                                        <p:tav tm="100000">
                                          <p:val>
                                            <p:strVal val="#ppt_w"/>
                                          </p:val>
                                        </p:tav>
                                      </p:tavLst>
                                    </p:anim>
                                    <p:anim calcmode="lin" valueType="num">
                                      <p:cBhvr>
                                        <p:cTn id="68" dur="500" fill="hold"/>
                                        <p:tgtEl>
                                          <p:spTgt spid="41"/>
                                        </p:tgtEl>
                                        <p:attrNameLst>
                                          <p:attrName>ppt_h</p:attrName>
                                        </p:attrNameLst>
                                      </p:cBhvr>
                                      <p:tavLst>
                                        <p:tav tm="0">
                                          <p:val>
                                            <p:fltVal val="0"/>
                                          </p:val>
                                        </p:tav>
                                        <p:tav tm="100000">
                                          <p:val>
                                            <p:strVal val="#ppt_h"/>
                                          </p:val>
                                        </p:tav>
                                      </p:tavLst>
                                    </p:anim>
                                    <p:animEffect transition="in" filter="fade">
                                      <p:cBhvr>
                                        <p:cTn id="69" dur="500"/>
                                        <p:tgtEl>
                                          <p:spTgt spid="41"/>
                                        </p:tgtEl>
                                      </p:cBhvr>
                                    </p:animEffect>
                                  </p:childTnLst>
                                </p:cTn>
                              </p:par>
                              <p:par>
                                <p:cTn id="70" presetID="53" presetClass="entr" presetSubtype="16" fill="hold" nodeType="withEffect">
                                  <p:stCondLst>
                                    <p:cond delay="0"/>
                                  </p:stCondLst>
                                  <p:childTnLst>
                                    <p:set>
                                      <p:cBhvr>
                                        <p:cTn id="71" dur="1" fill="hold">
                                          <p:stCondLst>
                                            <p:cond delay="0"/>
                                          </p:stCondLst>
                                        </p:cTn>
                                        <p:tgtEl>
                                          <p:spTgt spid="43"/>
                                        </p:tgtEl>
                                        <p:attrNameLst>
                                          <p:attrName>style.visibility</p:attrName>
                                        </p:attrNameLst>
                                      </p:cBhvr>
                                      <p:to>
                                        <p:strVal val="visible"/>
                                      </p:to>
                                    </p:set>
                                    <p:anim calcmode="lin" valueType="num">
                                      <p:cBhvr>
                                        <p:cTn id="72" dur="500" fill="hold"/>
                                        <p:tgtEl>
                                          <p:spTgt spid="43"/>
                                        </p:tgtEl>
                                        <p:attrNameLst>
                                          <p:attrName>ppt_w</p:attrName>
                                        </p:attrNameLst>
                                      </p:cBhvr>
                                      <p:tavLst>
                                        <p:tav tm="0">
                                          <p:val>
                                            <p:fltVal val="0"/>
                                          </p:val>
                                        </p:tav>
                                        <p:tav tm="100000">
                                          <p:val>
                                            <p:strVal val="#ppt_w"/>
                                          </p:val>
                                        </p:tav>
                                      </p:tavLst>
                                    </p:anim>
                                    <p:anim calcmode="lin" valueType="num">
                                      <p:cBhvr>
                                        <p:cTn id="73" dur="500" fill="hold"/>
                                        <p:tgtEl>
                                          <p:spTgt spid="43"/>
                                        </p:tgtEl>
                                        <p:attrNameLst>
                                          <p:attrName>ppt_h</p:attrName>
                                        </p:attrNameLst>
                                      </p:cBhvr>
                                      <p:tavLst>
                                        <p:tav tm="0">
                                          <p:val>
                                            <p:fltVal val="0"/>
                                          </p:val>
                                        </p:tav>
                                        <p:tav tm="100000">
                                          <p:val>
                                            <p:strVal val="#ppt_h"/>
                                          </p:val>
                                        </p:tav>
                                      </p:tavLst>
                                    </p:anim>
                                    <p:animEffect transition="in" filter="fade">
                                      <p:cBhvr>
                                        <p:cTn id="74" dur="500"/>
                                        <p:tgtEl>
                                          <p:spTgt spid="43"/>
                                        </p:tgtEl>
                                      </p:cBhvr>
                                    </p:animEffect>
                                  </p:childTnLst>
                                </p:cTn>
                              </p:par>
                              <p:par>
                                <p:cTn id="75" presetID="53" presetClass="entr" presetSubtype="16"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nodeType="withEffect">
                                  <p:stCondLst>
                                    <p:cond delay="0"/>
                                  </p:stCondLst>
                                  <p:childTnLst>
                                    <p:set>
                                      <p:cBhvr>
                                        <p:cTn id="81" dur="1" fill="hold">
                                          <p:stCondLst>
                                            <p:cond delay="0"/>
                                          </p:stCondLst>
                                        </p:cTn>
                                        <p:tgtEl>
                                          <p:spTgt spid="52"/>
                                        </p:tgtEl>
                                        <p:attrNameLst>
                                          <p:attrName>style.visibility</p:attrName>
                                        </p:attrNameLst>
                                      </p:cBhvr>
                                      <p:to>
                                        <p:strVal val="visible"/>
                                      </p:to>
                                    </p:set>
                                    <p:anim calcmode="lin" valueType="num">
                                      <p:cBhvr>
                                        <p:cTn id="82" dur="500" fill="hold"/>
                                        <p:tgtEl>
                                          <p:spTgt spid="52"/>
                                        </p:tgtEl>
                                        <p:attrNameLst>
                                          <p:attrName>ppt_w</p:attrName>
                                        </p:attrNameLst>
                                      </p:cBhvr>
                                      <p:tavLst>
                                        <p:tav tm="0">
                                          <p:val>
                                            <p:fltVal val="0"/>
                                          </p:val>
                                        </p:tav>
                                        <p:tav tm="100000">
                                          <p:val>
                                            <p:strVal val="#ppt_w"/>
                                          </p:val>
                                        </p:tav>
                                      </p:tavLst>
                                    </p:anim>
                                    <p:anim calcmode="lin" valueType="num">
                                      <p:cBhvr>
                                        <p:cTn id="83" dur="500" fill="hold"/>
                                        <p:tgtEl>
                                          <p:spTgt spid="52"/>
                                        </p:tgtEl>
                                        <p:attrNameLst>
                                          <p:attrName>ppt_h</p:attrName>
                                        </p:attrNameLst>
                                      </p:cBhvr>
                                      <p:tavLst>
                                        <p:tav tm="0">
                                          <p:val>
                                            <p:fltVal val="0"/>
                                          </p:val>
                                        </p:tav>
                                        <p:tav tm="100000">
                                          <p:val>
                                            <p:strVal val="#ppt_h"/>
                                          </p:val>
                                        </p:tav>
                                      </p:tavLst>
                                    </p:anim>
                                    <p:animEffect transition="in" filter="fade">
                                      <p:cBhvr>
                                        <p:cTn id="84" dur="500"/>
                                        <p:tgtEl>
                                          <p:spTgt spid="52"/>
                                        </p:tgtEl>
                                      </p:cBhvr>
                                    </p:animEffect>
                                  </p:childTnLst>
                                </p:cTn>
                              </p:par>
                              <p:par>
                                <p:cTn id="85" presetID="53" presetClass="entr" presetSubtype="16" fill="hold" nodeType="withEffect">
                                  <p:stCondLst>
                                    <p:cond delay="0"/>
                                  </p:stCondLst>
                                  <p:childTnLst>
                                    <p:set>
                                      <p:cBhvr>
                                        <p:cTn id="86" dur="1" fill="hold">
                                          <p:stCondLst>
                                            <p:cond delay="0"/>
                                          </p:stCondLst>
                                        </p:cTn>
                                        <p:tgtEl>
                                          <p:spTgt spid="54"/>
                                        </p:tgtEl>
                                        <p:attrNameLst>
                                          <p:attrName>style.visibility</p:attrName>
                                        </p:attrNameLst>
                                      </p:cBhvr>
                                      <p:to>
                                        <p:strVal val="visible"/>
                                      </p:to>
                                    </p:set>
                                    <p:anim calcmode="lin" valueType="num">
                                      <p:cBhvr>
                                        <p:cTn id="87" dur="500" fill="hold"/>
                                        <p:tgtEl>
                                          <p:spTgt spid="54"/>
                                        </p:tgtEl>
                                        <p:attrNameLst>
                                          <p:attrName>ppt_w</p:attrName>
                                        </p:attrNameLst>
                                      </p:cBhvr>
                                      <p:tavLst>
                                        <p:tav tm="0">
                                          <p:val>
                                            <p:fltVal val="0"/>
                                          </p:val>
                                        </p:tav>
                                        <p:tav tm="100000">
                                          <p:val>
                                            <p:strVal val="#ppt_w"/>
                                          </p:val>
                                        </p:tav>
                                      </p:tavLst>
                                    </p:anim>
                                    <p:anim calcmode="lin" valueType="num">
                                      <p:cBhvr>
                                        <p:cTn id="88" dur="500" fill="hold"/>
                                        <p:tgtEl>
                                          <p:spTgt spid="54"/>
                                        </p:tgtEl>
                                        <p:attrNameLst>
                                          <p:attrName>ppt_h</p:attrName>
                                        </p:attrNameLst>
                                      </p:cBhvr>
                                      <p:tavLst>
                                        <p:tav tm="0">
                                          <p:val>
                                            <p:fltVal val="0"/>
                                          </p:val>
                                        </p:tav>
                                        <p:tav tm="100000">
                                          <p:val>
                                            <p:strVal val="#ppt_h"/>
                                          </p:val>
                                        </p:tav>
                                      </p:tavLst>
                                    </p:anim>
                                    <p:animEffect transition="in" filter="fade">
                                      <p:cBhvr>
                                        <p:cTn id="89" dur="500"/>
                                        <p:tgtEl>
                                          <p:spTgt spid="54"/>
                                        </p:tgtEl>
                                      </p:cBhvr>
                                    </p:animEffect>
                                  </p:childTnLst>
                                </p:cTn>
                              </p:par>
                              <p:par>
                                <p:cTn id="90" presetID="53" presetClass="entr" presetSubtype="16"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 calcmode="lin" valueType="num">
                                      <p:cBhvr>
                                        <p:cTn id="92" dur="500" fill="hold"/>
                                        <p:tgtEl>
                                          <p:spTgt spid="56"/>
                                        </p:tgtEl>
                                        <p:attrNameLst>
                                          <p:attrName>ppt_w</p:attrName>
                                        </p:attrNameLst>
                                      </p:cBhvr>
                                      <p:tavLst>
                                        <p:tav tm="0">
                                          <p:val>
                                            <p:fltVal val="0"/>
                                          </p:val>
                                        </p:tav>
                                        <p:tav tm="100000">
                                          <p:val>
                                            <p:strVal val="#ppt_w"/>
                                          </p:val>
                                        </p:tav>
                                      </p:tavLst>
                                    </p:anim>
                                    <p:anim calcmode="lin" valueType="num">
                                      <p:cBhvr>
                                        <p:cTn id="93" dur="500" fill="hold"/>
                                        <p:tgtEl>
                                          <p:spTgt spid="56"/>
                                        </p:tgtEl>
                                        <p:attrNameLst>
                                          <p:attrName>ppt_h</p:attrName>
                                        </p:attrNameLst>
                                      </p:cBhvr>
                                      <p:tavLst>
                                        <p:tav tm="0">
                                          <p:val>
                                            <p:fltVal val="0"/>
                                          </p:val>
                                        </p:tav>
                                        <p:tav tm="100000">
                                          <p:val>
                                            <p:strVal val="#ppt_h"/>
                                          </p:val>
                                        </p:tav>
                                      </p:tavLst>
                                    </p:anim>
                                    <p:animEffect transition="in" filter="fade">
                                      <p:cBhvr>
                                        <p:cTn id="94" dur="500"/>
                                        <p:tgtEl>
                                          <p:spTgt spid="56"/>
                                        </p:tgtEl>
                                      </p:cBhvr>
                                    </p:animEffect>
                                  </p:childTnLst>
                                </p:cTn>
                              </p:par>
                              <p:par>
                                <p:cTn id="95" presetID="53" presetClass="entr" presetSubtype="16" fill="hold" nodeType="withEffect">
                                  <p:stCondLst>
                                    <p:cond delay="0"/>
                                  </p:stCondLst>
                                  <p:childTnLst>
                                    <p:set>
                                      <p:cBhvr>
                                        <p:cTn id="96" dur="1" fill="hold">
                                          <p:stCondLst>
                                            <p:cond delay="0"/>
                                          </p:stCondLst>
                                        </p:cTn>
                                        <p:tgtEl>
                                          <p:spTgt spid="62"/>
                                        </p:tgtEl>
                                        <p:attrNameLst>
                                          <p:attrName>style.visibility</p:attrName>
                                        </p:attrNameLst>
                                      </p:cBhvr>
                                      <p:to>
                                        <p:strVal val="visible"/>
                                      </p:to>
                                    </p:set>
                                    <p:anim calcmode="lin" valueType="num">
                                      <p:cBhvr>
                                        <p:cTn id="97" dur="500" fill="hold"/>
                                        <p:tgtEl>
                                          <p:spTgt spid="62"/>
                                        </p:tgtEl>
                                        <p:attrNameLst>
                                          <p:attrName>ppt_w</p:attrName>
                                        </p:attrNameLst>
                                      </p:cBhvr>
                                      <p:tavLst>
                                        <p:tav tm="0">
                                          <p:val>
                                            <p:fltVal val="0"/>
                                          </p:val>
                                        </p:tav>
                                        <p:tav tm="100000">
                                          <p:val>
                                            <p:strVal val="#ppt_w"/>
                                          </p:val>
                                        </p:tav>
                                      </p:tavLst>
                                    </p:anim>
                                    <p:anim calcmode="lin" valueType="num">
                                      <p:cBhvr>
                                        <p:cTn id="98" dur="500" fill="hold"/>
                                        <p:tgtEl>
                                          <p:spTgt spid="62"/>
                                        </p:tgtEl>
                                        <p:attrNameLst>
                                          <p:attrName>ppt_h</p:attrName>
                                        </p:attrNameLst>
                                      </p:cBhvr>
                                      <p:tavLst>
                                        <p:tav tm="0">
                                          <p:val>
                                            <p:fltVal val="0"/>
                                          </p:val>
                                        </p:tav>
                                        <p:tav tm="100000">
                                          <p:val>
                                            <p:strVal val="#ppt_h"/>
                                          </p:val>
                                        </p:tav>
                                      </p:tavLst>
                                    </p:anim>
                                    <p:animEffect transition="in" filter="fade">
                                      <p:cBhvr>
                                        <p:cTn id="99" dur="500"/>
                                        <p:tgtEl>
                                          <p:spTgt spid="62"/>
                                        </p:tgtEl>
                                      </p:cBhvr>
                                    </p:animEffect>
                                  </p:childTnLst>
                                </p:cTn>
                              </p:par>
                              <p:par>
                                <p:cTn id="100" presetID="53" presetClass="entr" presetSubtype="16" fill="hold" nodeType="withEffect">
                                  <p:stCondLst>
                                    <p:cond delay="0"/>
                                  </p:stCondLst>
                                  <p:childTnLst>
                                    <p:set>
                                      <p:cBhvr>
                                        <p:cTn id="101" dur="1" fill="hold">
                                          <p:stCondLst>
                                            <p:cond delay="0"/>
                                          </p:stCondLst>
                                        </p:cTn>
                                        <p:tgtEl>
                                          <p:spTgt spid="65"/>
                                        </p:tgtEl>
                                        <p:attrNameLst>
                                          <p:attrName>style.visibility</p:attrName>
                                        </p:attrNameLst>
                                      </p:cBhvr>
                                      <p:to>
                                        <p:strVal val="visible"/>
                                      </p:to>
                                    </p:set>
                                    <p:anim calcmode="lin" valueType="num">
                                      <p:cBhvr>
                                        <p:cTn id="102" dur="500" fill="hold"/>
                                        <p:tgtEl>
                                          <p:spTgt spid="65"/>
                                        </p:tgtEl>
                                        <p:attrNameLst>
                                          <p:attrName>ppt_w</p:attrName>
                                        </p:attrNameLst>
                                      </p:cBhvr>
                                      <p:tavLst>
                                        <p:tav tm="0">
                                          <p:val>
                                            <p:fltVal val="0"/>
                                          </p:val>
                                        </p:tav>
                                        <p:tav tm="100000">
                                          <p:val>
                                            <p:strVal val="#ppt_w"/>
                                          </p:val>
                                        </p:tav>
                                      </p:tavLst>
                                    </p:anim>
                                    <p:anim calcmode="lin" valueType="num">
                                      <p:cBhvr>
                                        <p:cTn id="103" dur="500" fill="hold"/>
                                        <p:tgtEl>
                                          <p:spTgt spid="65"/>
                                        </p:tgtEl>
                                        <p:attrNameLst>
                                          <p:attrName>ppt_h</p:attrName>
                                        </p:attrNameLst>
                                      </p:cBhvr>
                                      <p:tavLst>
                                        <p:tav tm="0">
                                          <p:val>
                                            <p:fltVal val="0"/>
                                          </p:val>
                                        </p:tav>
                                        <p:tav tm="100000">
                                          <p:val>
                                            <p:strVal val="#ppt_h"/>
                                          </p:val>
                                        </p:tav>
                                      </p:tavLst>
                                    </p:anim>
                                    <p:animEffect transition="in" filter="fade">
                                      <p:cBhvr>
                                        <p:cTn id="10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12" y="1701008"/>
            <a:ext cx="9144000" cy="18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9" name="Rectangle 8"/>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2" name="Titre 1"/>
          <p:cNvSpPr txBox="1">
            <a:spLocks/>
          </p:cNvSpPr>
          <p:nvPr/>
        </p:nvSpPr>
        <p:spPr>
          <a:xfrm>
            <a:off x="2555776" y="1700808"/>
            <a:ext cx="6480720" cy="1800200"/>
          </a:xfrm>
          <a:prstGeom prst="rect">
            <a:avLst/>
          </a:prstGeom>
        </p:spPr>
        <p:txBody>
          <a:bodyPr vert="horz" lIns="91440" tIns="45720" rIns="91440" bIns="45720" rtlCol="0" anchor="ctr">
            <a:noAutofit/>
          </a:bodyPr>
          <a:lstStyle/>
          <a:p>
            <a:pPr algn="r">
              <a:spcBef>
                <a:spcPct val="0"/>
              </a:spcBef>
              <a:defRPr/>
            </a:pPr>
            <a:r>
              <a:rPr lang="fr-FR" sz="3200" spc="300" dirty="0" smtClean="0">
                <a:solidFill>
                  <a:schemeClr val="bg1"/>
                </a:solidFill>
                <a:latin typeface="+mj-lt"/>
                <a:ea typeface="+mj-ea"/>
                <a:cs typeface="+mj-cs"/>
              </a:rPr>
              <a:t>Développement du mécanisme Push Notification</a:t>
            </a:r>
            <a:endParaRPr lang="fr-FR" sz="3200" spc="300" dirty="0">
              <a:solidFill>
                <a:schemeClr val="bg1"/>
              </a:solidFill>
              <a:latin typeface="+mj-lt"/>
              <a:ea typeface="+mj-ea"/>
              <a:cs typeface="+mj-cs"/>
            </a:endParaRPr>
          </a:p>
        </p:txBody>
      </p:sp>
      <p:grpSp>
        <p:nvGrpSpPr>
          <p:cNvPr id="3" name="Groupe 2"/>
          <p:cNvGrpSpPr/>
          <p:nvPr/>
        </p:nvGrpSpPr>
        <p:grpSpPr>
          <a:xfrm>
            <a:off x="107504" y="1700808"/>
            <a:ext cx="2601190" cy="1800200"/>
            <a:chOff x="107504" y="1700808"/>
            <a:chExt cx="2880200" cy="1800200"/>
          </a:xfrm>
        </p:grpSpPr>
        <p:sp>
          <p:nvSpPr>
            <p:cNvPr id="13" name="Rectangle 12"/>
            <p:cNvSpPr/>
            <p:nvPr/>
          </p:nvSpPr>
          <p:spPr>
            <a:xfrm>
              <a:off x="107704" y="1700808"/>
              <a:ext cx="2880000" cy="18002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0" name="ZoneTexte 9"/>
            <p:cNvSpPr txBox="1"/>
            <p:nvPr/>
          </p:nvSpPr>
          <p:spPr>
            <a:xfrm>
              <a:off x="107504" y="1844824"/>
              <a:ext cx="2880000" cy="1492716"/>
            </a:xfrm>
            <a:prstGeom prst="rect">
              <a:avLst/>
            </a:prstGeom>
            <a:noFill/>
          </p:spPr>
          <p:txBody>
            <a:bodyPr wrap="square" rtlCol="0">
              <a:spAutoFit/>
            </a:bodyPr>
            <a:lstStyle/>
            <a:p>
              <a:pPr>
                <a:spcBef>
                  <a:spcPts val="600"/>
                </a:spcBef>
              </a:pPr>
              <a:r>
                <a:rPr lang="fr-FR" dirty="0" smtClean="0">
                  <a:solidFill>
                    <a:schemeClr val="tx2">
                      <a:lumMod val="40000"/>
                      <a:lumOff val="60000"/>
                    </a:schemeClr>
                  </a:solidFill>
                </a:rPr>
                <a:t>Présentation de l’alarme</a:t>
              </a:r>
              <a:endParaRPr lang="fr-FR" dirty="0">
                <a:solidFill>
                  <a:schemeClr val="tx2">
                    <a:lumMod val="40000"/>
                    <a:lumOff val="60000"/>
                  </a:schemeClr>
                </a:solidFill>
              </a:endParaRPr>
            </a:p>
            <a:p>
              <a:pPr>
                <a:spcBef>
                  <a:spcPts val="600"/>
                </a:spcBef>
              </a:pPr>
              <a:r>
                <a:rPr lang="fr-FR" dirty="0">
                  <a:solidFill>
                    <a:schemeClr val="tx2">
                      <a:lumMod val="40000"/>
                      <a:lumOff val="60000"/>
                    </a:schemeClr>
                  </a:solidFill>
                </a:rPr>
                <a:t>Driver 3G</a:t>
              </a:r>
            </a:p>
            <a:p>
              <a:pPr>
                <a:spcBef>
                  <a:spcPts val="600"/>
                </a:spcBef>
              </a:pPr>
              <a:r>
                <a:rPr lang="fr-FR" dirty="0">
                  <a:solidFill>
                    <a:schemeClr val="tx2">
                      <a:lumMod val="40000"/>
                      <a:lumOff val="60000"/>
                    </a:schemeClr>
                  </a:solidFill>
                </a:rPr>
                <a:t>Service Contrôle SMS</a:t>
              </a:r>
            </a:p>
            <a:p>
              <a:pPr>
                <a:spcBef>
                  <a:spcPts val="600"/>
                </a:spcBef>
              </a:pPr>
              <a:r>
                <a:rPr lang="fr-FR" sz="2000" b="1" u="sng" dirty="0">
                  <a:solidFill>
                    <a:schemeClr val="tx2">
                      <a:lumMod val="75000"/>
                    </a:schemeClr>
                  </a:solidFill>
                </a:rPr>
                <a:t>Push Notification</a:t>
              </a:r>
            </a:p>
          </p:txBody>
        </p:sp>
      </p:grpSp>
    </p:spTree>
    <p:extLst>
      <p:ext uri="{BB962C8B-B14F-4D97-AF65-F5344CB8AC3E}">
        <p14:creationId xmlns:p14="http://schemas.microsoft.com/office/powerpoint/2010/main" val="1275285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4"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10"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14</a:t>
            </a:fld>
            <a:r>
              <a:rPr lang="fr-BE" dirty="0" smtClean="0">
                <a:solidFill>
                  <a:schemeClr val="tx2">
                    <a:lumMod val="75000"/>
                  </a:schemeClr>
                </a:solidFill>
              </a:rPr>
              <a:t>/24</a:t>
            </a:r>
            <a:endParaRPr lang="fr-BE" dirty="0">
              <a:solidFill>
                <a:schemeClr val="tx2">
                  <a:lumMod val="75000"/>
                </a:schemeClr>
              </a:solidFill>
            </a:endParaRPr>
          </a:p>
        </p:txBody>
      </p:sp>
      <p:sp>
        <p:nvSpPr>
          <p:cNvPr id="11" name="Titre 1"/>
          <p:cNvSpPr txBox="1">
            <a:spLocks/>
          </p:cNvSpPr>
          <p:nvPr/>
        </p:nvSpPr>
        <p:spPr>
          <a:xfrm>
            <a:off x="179512" y="264423"/>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fr-FR" sz="3200" b="1" dirty="0" smtClean="0">
                <a:solidFill>
                  <a:schemeClr val="bg1"/>
                </a:solidFill>
                <a:latin typeface="+mj-lt"/>
                <a:ea typeface="+mj-ea"/>
                <a:cs typeface="+mj-cs"/>
              </a:rPr>
              <a:t>Présentation </a:t>
            </a:r>
            <a:r>
              <a:rPr lang="fr-FR" sz="3200" b="1" dirty="0" smtClean="0">
                <a:solidFill>
                  <a:schemeClr val="bg1"/>
                </a:solidFill>
                <a:latin typeface="+mj-lt"/>
                <a:ea typeface="+mj-ea"/>
                <a:cs typeface="+mj-cs"/>
              </a:rPr>
              <a:t>du Push Notification</a:t>
            </a:r>
            <a:endParaRPr kumimoji="0" lang="fr-FR" sz="3200" b="1" i="0" u="none" strike="noStrike" kern="1200" cap="none" normalizeH="0" baseline="0" dirty="0">
              <a:ln>
                <a:noFill/>
              </a:ln>
              <a:solidFill>
                <a:schemeClr val="bg1"/>
              </a:solidFill>
              <a:effectLst/>
              <a:uLnTx/>
              <a:uFillTx/>
              <a:latin typeface="+mj-lt"/>
              <a:ea typeface="+mj-ea"/>
              <a:cs typeface="+mj-cs"/>
            </a:endParaRPr>
          </a:p>
        </p:txBody>
      </p:sp>
      <p:sp>
        <p:nvSpPr>
          <p:cNvPr id="12" name="Rectangle 11"/>
          <p:cNvSpPr/>
          <p:nvPr/>
        </p:nvSpPr>
        <p:spPr>
          <a:xfrm>
            <a:off x="320591" y="152736"/>
            <a:ext cx="2016084" cy="90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400"/>
          </a:p>
        </p:txBody>
      </p:sp>
      <p:sp>
        <p:nvSpPr>
          <p:cNvPr id="13" name="ZoneTexte 12"/>
          <p:cNvSpPr txBox="1"/>
          <p:nvPr/>
        </p:nvSpPr>
        <p:spPr>
          <a:xfrm>
            <a:off x="467543" y="188640"/>
            <a:ext cx="1869131" cy="892552"/>
          </a:xfrm>
          <a:prstGeom prst="rect">
            <a:avLst/>
          </a:prstGeom>
          <a:noFill/>
        </p:spPr>
        <p:txBody>
          <a:bodyPr wrap="square" rtlCol="0">
            <a:spAutoFit/>
          </a:bodyPr>
          <a:lstStyle/>
          <a:p>
            <a:r>
              <a:rPr lang="fr-FR" sz="1200" dirty="0" smtClean="0">
                <a:solidFill>
                  <a:schemeClr val="tx2">
                    <a:lumMod val="40000"/>
                    <a:lumOff val="60000"/>
                  </a:schemeClr>
                </a:solidFill>
              </a:rPr>
              <a:t>Présentation de l’alarme</a:t>
            </a:r>
          </a:p>
          <a:p>
            <a:r>
              <a:rPr lang="fr-FR" sz="1200" dirty="0" smtClean="0">
                <a:solidFill>
                  <a:schemeClr val="tx2">
                    <a:lumMod val="40000"/>
                    <a:lumOff val="60000"/>
                  </a:schemeClr>
                </a:solidFill>
              </a:rPr>
              <a:t>Driver 3G</a:t>
            </a:r>
            <a:endParaRPr lang="fr-FR" sz="1200" dirty="0">
              <a:solidFill>
                <a:schemeClr val="tx2">
                  <a:lumMod val="40000"/>
                  <a:lumOff val="60000"/>
                </a:schemeClr>
              </a:solidFill>
            </a:endParaRPr>
          </a:p>
          <a:p>
            <a:r>
              <a:rPr lang="fr-FR" sz="1200" dirty="0">
                <a:solidFill>
                  <a:schemeClr val="tx2">
                    <a:lumMod val="40000"/>
                    <a:lumOff val="60000"/>
                  </a:schemeClr>
                </a:solidFill>
              </a:rPr>
              <a:t>Service Contrôle SMS</a:t>
            </a:r>
          </a:p>
          <a:p>
            <a:r>
              <a:rPr lang="fr-FR" sz="1400" b="1" u="sng" dirty="0">
                <a:solidFill>
                  <a:schemeClr val="tx2">
                    <a:lumMod val="75000"/>
                  </a:schemeClr>
                </a:solidFill>
              </a:rPr>
              <a:t>Push Notification</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5" name="Espace réservé du pied de page 41"/>
          <p:cNvSpPr>
            <a:spLocks noGrp="1"/>
          </p:cNvSpPr>
          <p:nvPr>
            <p:ph type="ftr" sz="quarter" idx="11"/>
          </p:nvPr>
        </p:nvSpPr>
        <p:spPr>
          <a:xfrm>
            <a:off x="107504" y="6356350"/>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sp>
        <p:nvSpPr>
          <p:cNvPr id="14" name="Espace réservé du contenu 3"/>
          <p:cNvSpPr txBox="1">
            <a:spLocks/>
          </p:cNvSpPr>
          <p:nvPr/>
        </p:nvSpPr>
        <p:spPr>
          <a:xfrm>
            <a:off x="457200" y="1284170"/>
            <a:ext cx="8229600" cy="263342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smtClean="0">
                <a:solidFill>
                  <a:schemeClr val="tx2">
                    <a:lumMod val="75000"/>
                  </a:schemeClr>
                </a:solidFill>
              </a:rPr>
              <a:t>Le service Push notification permet </a:t>
            </a:r>
            <a:r>
              <a:rPr lang="fr-FR" sz="1800" dirty="0">
                <a:solidFill>
                  <a:schemeClr val="tx2">
                    <a:lumMod val="75000"/>
                  </a:schemeClr>
                </a:solidFill>
              </a:rPr>
              <a:t>de notifier les utilisateurs </a:t>
            </a:r>
            <a:r>
              <a:rPr lang="fr-FR" sz="1800" dirty="0" smtClean="0">
                <a:solidFill>
                  <a:schemeClr val="tx2">
                    <a:lumMod val="75000"/>
                  </a:schemeClr>
                </a:solidFill>
              </a:rPr>
              <a:t>d’une alerte en </a:t>
            </a:r>
            <a:r>
              <a:rPr lang="fr-FR" sz="1800" dirty="0">
                <a:solidFill>
                  <a:schemeClr val="tx2">
                    <a:lumMod val="75000"/>
                  </a:schemeClr>
                </a:solidFill>
              </a:rPr>
              <a:t>temps </a:t>
            </a:r>
            <a:r>
              <a:rPr lang="fr-FR" sz="1800" dirty="0" smtClean="0">
                <a:solidFill>
                  <a:schemeClr val="tx2">
                    <a:lumMod val="75000"/>
                  </a:schemeClr>
                </a:solidFill>
              </a:rPr>
              <a:t>réel. </a:t>
            </a:r>
          </a:p>
          <a:p>
            <a:r>
              <a:rPr lang="fr-FR" sz="1800" dirty="0" smtClean="0">
                <a:solidFill>
                  <a:schemeClr val="tx2">
                    <a:lumMod val="75000"/>
                  </a:schemeClr>
                </a:solidFill>
              </a:rPr>
              <a:t>Le mécanisme push notification est implémenté en deux parties :</a:t>
            </a:r>
          </a:p>
          <a:p>
            <a:pPr lvl="1">
              <a:buFont typeface="Wingdings" pitchFamily="2" charset="2"/>
              <a:buChar char="Ø"/>
            </a:pPr>
            <a:r>
              <a:rPr lang="fr-FR" sz="1400" dirty="0" smtClean="0">
                <a:solidFill>
                  <a:schemeClr val="tx2">
                    <a:lumMod val="75000"/>
                  </a:schemeClr>
                </a:solidFill>
              </a:rPr>
              <a:t>Partie 1: Service push sur la centrale d’alarme (gestion des utilisateurs, envoi du message push)</a:t>
            </a:r>
          </a:p>
          <a:p>
            <a:pPr lvl="1">
              <a:buFont typeface="Wingdings" pitchFamily="2" charset="2"/>
              <a:buChar char="Ø"/>
            </a:pPr>
            <a:r>
              <a:rPr lang="fr-FR" sz="1400" dirty="0" smtClean="0">
                <a:solidFill>
                  <a:schemeClr val="tx2">
                    <a:lumMod val="75000"/>
                  </a:schemeClr>
                </a:solidFill>
              </a:rPr>
              <a:t>Partie 2: Application push sur </a:t>
            </a:r>
            <a:r>
              <a:rPr lang="fr-FR" sz="1400" dirty="0" err="1" smtClean="0">
                <a:solidFill>
                  <a:schemeClr val="tx2">
                    <a:lumMod val="75000"/>
                  </a:schemeClr>
                </a:solidFill>
              </a:rPr>
              <a:t>Android</a:t>
            </a:r>
            <a:r>
              <a:rPr lang="fr-FR" sz="1400" dirty="0" smtClean="0">
                <a:solidFill>
                  <a:schemeClr val="tx2">
                    <a:lumMod val="75000"/>
                  </a:schemeClr>
                </a:solidFill>
              </a:rPr>
              <a:t> (authentification, connexion avec GCM)  </a:t>
            </a:r>
            <a:endParaRPr lang="fr-FR" sz="1400" dirty="0" smtClean="0">
              <a:solidFill>
                <a:schemeClr val="tx2">
                  <a:lumMod val="75000"/>
                </a:schemeClr>
              </a:solidFill>
            </a:endParaRPr>
          </a:p>
        </p:txBody>
      </p:sp>
    </p:spTree>
    <p:extLst>
      <p:ext uri="{BB962C8B-B14F-4D97-AF65-F5344CB8AC3E}">
        <p14:creationId xmlns:p14="http://schemas.microsoft.com/office/powerpoint/2010/main" val="3042074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down)">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wipe(down)">
                                      <p:cBhvr>
                                        <p:cTn id="22"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4"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10"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15</a:t>
            </a:fld>
            <a:r>
              <a:rPr lang="fr-BE" dirty="0" smtClean="0">
                <a:solidFill>
                  <a:schemeClr val="tx2">
                    <a:lumMod val="75000"/>
                  </a:schemeClr>
                </a:solidFill>
              </a:rPr>
              <a:t>/24</a:t>
            </a:r>
            <a:endParaRPr lang="fr-BE" dirty="0">
              <a:solidFill>
                <a:schemeClr val="tx2">
                  <a:lumMod val="75000"/>
                </a:schemeClr>
              </a:solidFill>
            </a:endParaRPr>
          </a:p>
        </p:txBody>
      </p:sp>
      <p:sp>
        <p:nvSpPr>
          <p:cNvPr id="11" name="Titre 1"/>
          <p:cNvSpPr txBox="1">
            <a:spLocks/>
          </p:cNvSpPr>
          <p:nvPr/>
        </p:nvSpPr>
        <p:spPr>
          <a:xfrm>
            <a:off x="179512" y="264423"/>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fr-FR" sz="3200" b="1" dirty="0" smtClean="0">
                <a:solidFill>
                  <a:schemeClr val="bg1"/>
                </a:solidFill>
                <a:latin typeface="+mj-lt"/>
                <a:ea typeface="+mj-ea"/>
                <a:cs typeface="+mj-cs"/>
              </a:rPr>
              <a:t>Authentification du Push Notification</a:t>
            </a:r>
            <a:endParaRPr kumimoji="0" lang="fr-FR" sz="3200" b="1" i="0" u="none" strike="noStrike" kern="1200" cap="none" normalizeH="0" baseline="0" dirty="0">
              <a:ln>
                <a:noFill/>
              </a:ln>
              <a:solidFill>
                <a:schemeClr val="bg1"/>
              </a:solidFill>
              <a:effectLst/>
              <a:uLnTx/>
              <a:uFillTx/>
              <a:latin typeface="+mj-lt"/>
              <a:ea typeface="+mj-ea"/>
              <a:cs typeface="+mj-cs"/>
            </a:endParaRPr>
          </a:p>
        </p:txBody>
      </p:sp>
      <p:sp>
        <p:nvSpPr>
          <p:cNvPr id="12" name="Rectangle 11"/>
          <p:cNvSpPr/>
          <p:nvPr/>
        </p:nvSpPr>
        <p:spPr>
          <a:xfrm>
            <a:off x="320591" y="152736"/>
            <a:ext cx="2016084" cy="90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400"/>
          </a:p>
        </p:txBody>
      </p:sp>
      <p:sp>
        <p:nvSpPr>
          <p:cNvPr id="13" name="ZoneTexte 12"/>
          <p:cNvSpPr txBox="1"/>
          <p:nvPr/>
        </p:nvSpPr>
        <p:spPr>
          <a:xfrm>
            <a:off x="467543" y="188640"/>
            <a:ext cx="1869131" cy="892552"/>
          </a:xfrm>
          <a:prstGeom prst="rect">
            <a:avLst/>
          </a:prstGeom>
          <a:noFill/>
        </p:spPr>
        <p:txBody>
          <a:bodyPr wrap="square" rtlCol="0">
            <a:spAutoFit/>
          </a:bodyPr>
          <a:lstStyle/>
          <a:p>
            <a:r>
              <a:rPr lang="fr-FR" sz="1200" dirty="0" smtClean="0">
                <a:solidFill>
                  <a:schemeClr val="tx2">
                    <a:lumMod val="40000"/>
                    <a:lumOff val="60000"/>
                  </a:schemeClr>
                </a:solidFill>
              </a:rPr>
              <a:t>Présentation de l’alarme</a:t>
            </a:r>
          </a:p>
          <a:p>
            <a:r>
              <a:rPr lang="fr-FR" sz="1200" dirty="0" smtClean="0">
                <a:solidFill>
                  <a:schemeClr val="tx2">
                    <a:lumMod val="40000"/>
                    <a:lumOff val="60000"/>
                  </a:schemeClr>
                </a:solidFill>
              </a:rPr>
              <a:t>Driver 3G</a:t>
            </a:r>
            <a:endParaRPr lang="fr-FR" sz="1200" dirty="0">
              <a:solidFill>
                <a:schemeClr val="tx2">
                  <a:lumMod val="40000"/>
                  <a:lumOff val="60000"/>
                </a:schemeClr>
              </a:solidFill>
            </a:endParaRPr>
          </a:p>
          <a:p>
            <a:r>
              <a:rPr lang="fr-FR" sz="1200" dirty="0">
                <a:solidFill>
                  <a:schemeClr val="tx2">
                    <a:lumMod val="40000"/>
                    <a:lumOff val="60000"/>
                  </a:schemeClr>
                </a:solidFill>
              </a:rPr>
              <a:t>Service Contrôle SMS</a:t>
            </a:r>
          </a:p>
          <a:p>
            <a:r>
              <a:rPr lang="fr-FR" sz="1400" b="1" u="sng" dirty="0">
                <a:solidFill>
                  <a:schemeClr val="tx2">
                    <a:lumMod val="75000"/>
                  </a:schemeClr>
                </a:solidFill>
              </a:rPr>
              <a:t>Push Notification</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5" name="Espace réservé du pied de page 41"/>
          <p:cNvSpPr>
            <a:spLocks noGrp="1"/>
          </p:cNvSpPr>
          <p:nvPr>
            <p:ph type="ftr" sz="quarter" idx="11"/>
          </p:nvPr>
        </p:nvSpPr>
        <p:spPr>
          <a:xfrm>
            <a:off x="107504" y="6356350"/>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pic>
        <p:nvPicPr>
          <p:cNvPr id="4" name="Picture 3"/>
          <p:cNvPicPr>
            <a:picLocks noChangeAspect="1"/>
          </p:cNvPicPr>
          <p:nvPr/>
        </p:nvPicPr>
        <p:blipFill>
          <a:blip r:embed="rId3"/>
          <a:stretch>
            <a:fillRect/>
          </a:stretch>
        </p:blipFill>
        <p:spPr>
          <a:xfrm>
            <a:off x="696630" y="1233927"/>
            <a:ext cx="7377271" cy="5050415"/>
          </a:xfrm>
          <a:prstGeom prst="rect">
            <a:avLst/>
          </a:prstGeom>
        </p:spPr>
      </p:pic>
      <p:sp>
        <p:nvSpPr>
          <p:cNvPr id="5" name="Rounded Rectangle 4"/>
          <p:cNvSpPr/>
          <p:nvPr/>
        </p:nvSpPr>
        <p:spPr>
          <a:xfrm>
            <a:off x="1138335" y="2425959"/>
            <a:ext cx="1399592" cy="447870"/>
          </a:xfrm>
          <a:prstGeom prst="round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Straight Arrow Connector 6"/>
          <p:cNvCxnSpPr/>
          <p:nvPr/>
        </p:nvCxnSpPr>
        <p:spPr>
          <a:xfrm>
            <a:off x="2575249" y="2631233"/>
            <a:ext cx="2146041" cy="0"/>
          </a:xfrm>
          <a:prstGeom prst="straightConnector1">
            <a:avLst/>
          </a:prstGeom>
          <a:ln w="28575">
            <a:tailEnd type="triangle" w="med" len="med"/>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3031952" y="2248789"/>
            <a:ext cx="1541017" cy="466305"/>
          </a:xfrm>
          <a:prstGeom prst="rect">
            <a:avLst/>
          </a:prstGeom>
        </p:spPr>
      </p:pic>
      <p:sp>
        <p:nvSpPr>
          <p:cNvPr id="19" name="Rounded Rectangle 18"/>
          <p:cNvSpPr/>
          <p:nvPr/>
        </p:nvSpPr>
        <p:spPr>
          <a:xfrm>
            <a:off x="1165843" y="3026563"/>
            <a:ext cx="420361" cy="388055"/>
          </a:xfrm>
          <a:prstGeom prst="round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6" name="Straight Arrow Connector 25"/>
          <p:cNvCxnSpPr/>
          <p:nvPr/>
        </p:nvCxnSpPr>
        <p:spPr>
          <a:xfrm flipH="1">
            <a:off x="1586204" y="3191069"/>
            <a:ext cx="3135086" cy="182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1138335" y="3511777"/>
            <a:ext cx="1399592" cy="1470769"/>
          </a:xfrm>
          <a:prstGeom prst="round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9" name="Straight Arrow Connector 28"/>
          <p:cNvCxnSpPr/>
          <p:nvPr/>
        </p:nvCxnSpPr>
        <p:spPr>
          <a:xfrm>
            <a:off x="2575249" y="4220547"/>
            <a:ext cx="2146041" cy="0"/>
          </a:xfrm>
          <a:prstGeom prst="straightConnector1">
            <a:avLst/>
          </a:prstGeom>
          <a:ln w="28575">
            <a:tailEnd type="triangle" w="med" len="med"/>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5"/>
          <a:stretch>
            <a:fillRect/>
          </a:stretch>
        </p:blipFill>
        <p:spPr>
          <a:xfrm>
            <a:off x="2936926" y="2933607"/>
            <a:ext cx="1709718" cy="349810"/>
          </a:xfrm>
          <a:prstGeom prst="rect">
            <a:avLst/>
          </a:prstGeom>
        </p:spPr>
      </p:pic>
      <p:pic>
        <p:nvPicPr>
          <p:cNvPr id="31" name="Picture 30"/>
          <p:cNvPicPr>
            <a:picLocks noChangeAspect="1"/>
          </p:cNvPicPr>
          <p:nvPr/>
        </p:nvPicPr>
        <p:blipFill>
          <a:blip r:embed="rId6"/>
          <a:stretch>
            <a:fillRect/>
          </a:stretch>
        </p:blipFill>
        <p:spPr>
          <a:xfrm>
            <a:off x="2923649" y="3899806"/>
            <a:ext cx="1830945" cy="394814"/>
          </a:xfrm>
          <a:prstGeom prst="rect">
            <a:avLst/>
          </a:prstGeom>
        </p:spPr>
      </p:pic>
    </p:spTree>
    <p:extLst>
      <p:ext uri="{BB962C8B-B14F-4D97-AF65-F5344CB8AC3E}">
        <p14:creationId xmlns:p14="http://schemas.microsoft.com/office/powerpoint/2010/main" val="3613967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4"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10"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16</a:t>
            </a:fld>
            <a:r>
              <a:rPr lang="fr-BE" dirty="0" smtClean="0">
                <a:solidFill>
                  <a:schemeClr val="tx2">
                    <a:lumMod val="75000"/>
                  </a:schemeClr>
                </a:solidFill>
              </a:rPr>
              <a:t>/24</a:t>
            </a:r>
            <a:endParaRPr lang="fr-BE" dirty="0">
              <a:solidFill>
                <a:schemeClr val="tx2">
                  <a:lumMod val="75000"/>
                </a:schemeClr>
              </a:solidFill>
            </a:endParaRPr>
          </a:p>
        </p:txBody>
      </p:sp>
      <p:sp>
        <p:nvSpPr>
          <p:cNvPr id="11" name="Titre 1"/>
          <p:cNvSpPr txBox="1">
            <a:spLocks/>
          </p:cNvSpPr>
          <p:nvPr/>
        </p:nvSpPr>
        <p:spPr>
          <a:xfrm>
            <a:off x="179512" y="264423"/>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normalizeH="0" dirty="0" smtClean="0">
                <a:ln>
                  <a:noFill/>
                </a:ln>
                <a:solidFill>
                  <a:schemeClr val="bg1"/>
                </a:solidFill>
                <a:effectLst/>
                <a:uLnTx/>
                <a:uFillTx/>
                <a:latin typeface="+mj-lt"/>
                <a:ea typeface="+mj-ea"/>
                <a:cs typeface="+mj-cs"/>
              </a:rPr>
              <a:t>Architecture Push Notification</a:t>
            </a:r>
            <a:endParaRPr kumimoji="0" lang="fr-FR" sz="3200" b="1" i="0" u="none" strike="noStrike" kern="1200" cap="none" normalizeH="0" baseline="0" dirty="0">
              <a:ln>
                <a:noFill/>
              </a:ln>
              <a:solidFill>
                <a:schemeClr val="bg1"/>
              </a:solidFill>
              <a:effectLst/>
              <a:uLnTx/>
              <a:uFillTx/>
              <a:latin typeface="+mj-lt"/>
              <a:ea typeface="+mj-ea"/>
              <a:cs typeface="+mj-cs"/>
            </a:endParaRPr>
          </a:p>
        </p:txBody>
      </p:sp>
      <p:sp>
        <p:nvSpPr>
          <p:cNvPr id="12" name="Rectangle 11"/>
          <p:cNvSpPr/>
          <p:nvPr/>
        </p:nvSpPr>
        <p:spPr>
          <a:xfrm>
            <a:off x="320591" y="152736"/>
            <a:ext cx="2016084" cy="90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400"/>
          </a:p>
        </p:txBody>
      </p:sp>
      <p:sp>
        <p:nvSpPr>
          <p:cNvPr id="13" name="ZoneTexte 12"/>
          <p:cNvSpPr txBox="1"/>
          <p:nvPr/>
        </p:nvSpPr>
        <p:spPr>
          <a:xfrm>
            <a:off x="467543" y="188640"/>
            <a:ext cx="1869131" cy="892552"/>
          </a:xfrm>
          <a:prstGeom prst="rect">
            <a:avLst/>
          </a:prstGeom>
          <a:noFill/>
        </p:spPr>
        <p:txBody>
          <a:bodyPr wrap="square" rtlCol="0">
            <a:spAutoFit/>
          </a:bodyPr>
          <a:lstStyle/>
          <a:p>
            <a:r>
              <a:rPr lang="fr-FR" sz="1200" dirty="0" smtClean="0">
                <a:solidFill>
                  <a:schemeClr val="tx2">
                    <a:lumMod val="40000"/>
                    <a:lumOff val="60000"/>
                  </a:schemeClr>
                </a:solidFill>
              </a:rPr>
              <a:t>Présentation de l’alarme</a:t>
            </a:r>
          </a:p>
          <a:p>
            <a:r>
              <a:rPr lang="fr-FR" sz="1200" dirty="0" smtClean="0">
                <a:solidFill>
                  <a:schemeClr val="tx2">
                    <a:lumMod val="40000"/>
                    <a:lumOff val="60000"/>
                  </a:schemeClr>
                </a:solidFill>
              </a:rPr>
              <a:t>Driver 3G</a:t>
            </a:r>
            <a:endParaRPr lang="fr-FR" sz="1200" dirty="0">
              <a:solidFill>
                <a:schemeClr val="tx2">
                  <a:lumMod val="40000"/>
                  <a:lumOff val="60000"/>
                </a:schemeClr>
              </a:solidFill>
            </a:endParaRPr>
          </a:p>
          <a:p>
            <a:r>
              <a:rPr lang="fr-FR" sz="1200" dirty="0">
                <a:solidFill>
                  <a:schemeClr val="tx2">
                    <a:lumMod val="40000"/>
                    <a:lumOff val="60000"/>
                  </a:schemeClr>
                </a:solidFill>
              </a:rPr>
              <a:t>Service Contrôle SMS</a:t>
            </a:r>
          </a:p>
          <a:p>
            <a:r>
              <a:rPr lang="fr-FR" sz="1400" b="1" u="sng" dirty="0">
                <a:solidFill>
                  <a:schemeClr val="tx2">
                    <a:lumMod val="75000"/>
                  </a:schemeClr>
                </a:solidFill>
              </a:rPr>
              <a:t>Push Notification</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5" name="Espace réservé du pied de page 41"/>
          <p:cNvSpPr>
            <a:spLocks noGrp="1"/>
          </p:cNvSpPr>
          <p:nvPr>
            <p:ph type="ftr" sz="quarter" idx="11"/>
          </p:nvPr>
        </p:nvSpPr>
        <p:spPr>
          <a:xfrm>
            <a:off x="107504" y="6356350"/>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175826398"/>
              </p:ext>
            </p:extLst>
          </p:nvPr>
        </p:nvGraphicFramePr>
        <p:xfrm>
          <a:off x="6746643" y="4087058"/>
          <a:ext cx="1445445" cy="1557416"/>
        </p:xfrm>
        <a:graphic>
          <a:graphicData uri="http://schemas.openxmlformats.org/presentationml/2006/ole">
            <mc:AlternateContent xmlns:mc="http://schemas.openxmlformats.org/markup-compatibility/2006">
              <mc:Choice xmlns:v="urn:schemas-microsoft-com:vml" Requires="v">
                <p:oleObj spid="_x0000_s39053" name="Image" r:id="rId4" imgW="1352520" imgH="1457280" progId="Photoshop.Image.13">
                  <p:embed/>
                </p:oleObj>
              </mc:Choice>
              <mc:Fallback>
                <p:oleObj name="Image" r:id="rId4" imgW="1352520" imgH="1457280" progId="Photoshop.Image.13">
                  <p:embed/>
                  <p:pic>
                    <p:nvPicPr>
                      <p:cNvPr id="0" name=""/>
                      <p:cNvPicPr/>
                      <p:nvPr/>
                    </p:nvPicPr>
                    <p:blipFill>
                      <a:blip r:embed="rId5"/>
                      <a:stretch>
                        <a:fillRect/>
                      </a:stretch>
                    </p:blipFill>
                    <p:spPr>
                      <a:xfrm>
                        <a:off x="6746643" y="4087058"/>
                        <a:ext cx="1445445" cy="1557416"/>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276976352"/>
              </p:ext>
            </p:extLst>
          </p:nvPr>
        </p:nvGraphicFramePr>
        <p:xfrm>
          <a:off x="903359" y="4039053"/>
          <a:ext cx="850547" cy="1736048"/>
        </p:xfrm>
        <a:graphic>
          <a:graphicData uri="http://schemas.openxmlformats.org/presentationml/2006/ole">
            <mc:AlternateContent xmlns:mc="http://schemas.openxmlformats.org/markup-compatibility/2006">
              <mc:Choice xmlns:v="urn:schemas-microsoft-com:vml" Requires="v">
                <p:oleObj spid="_x0000_s39054" name="Image" r:id="rId6" imgW="695160" imgH="1419120" progId="Photoshop.Image.13">
                  <p:embed/>
                </p:oleObj>
              </mc:Choice>
              <mc:Fallback>
                <p:oleObj name="Image" r:id="rId6" imgW="695160" imgH="1419120" progId="Photoshop.Image.13">
                  <p:embed/>
                  <p:pic>
                    <p:nvPicPr>
                      <p:cNvPr id="0" name=""/>
                      <p:cNvPicPr/>
                      <p:nvPr/>
                    </p:nvPicPr>
                    <p:blipFill>
                      <a:blip r:embed="rId7"/>
                      <a:stretch>
                        <a:fillRect/>
                      </a:stretch>
                    </p:blipFill>
                    <p:spPr>
                      <a:xfrm>
                        <a:off x="903359" y="4039053"/>
                        <a:ext cx="850547" cy="1736048"/>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368529658"/>
              </p:ext>
            </p:extLst>
          </p:nvPr>
        </p:nvGraphicFramePr>
        <p:xfrm>
          <a:off x="1753905" y="4137919"/>
          <a:ext cx="4992737" cy="477247"/>
        </p:xfrm>
        <a:graphic>
          <a:graphicData uri="http://schemas.openxmlformats.org/presentationml/2006/ole">
            <mc:AlternateContent xmlns:mc="http://schemas.openxmlformats.org/markup-compatibility/2006">
              <mc:Choice xmlns:v="urn:schemas-microsoft-com:vml" Requires="v">
                <p:oleObj spid="_x0000_s39055" name="Image" r:id="rId8" imgW="3886560" imgH="371520" progId="Photoshop.Image.13">
                  <p:embed/>
                </p:oleObj>
              </mc:Choice>
              <mc:Fallback>
                <p:oleObj name="Image" r:id="rId8" imgW="3886560" imgH="371520" progId="Photoshop.Image.13">
                  <p:embed/>
                  <p:pic>
                    <p:nvPicPr>
                      <p:cNvPr id="0" name=""/>
                      <p:cNvPicPr/>
                      <p:nvPr/>
                    </p:nvPicPr>
                    <p:blipFill>
                      <a:blip r:embed="rId9"/>
                      <a:stretch>
                        <a:fillRect/>
                      </a:stretch>
                    </p:blipFill>
                    <p:spPr>
                      <a:xfrm>
                        <a:off x="1753905" y="4137919"/>
                        <a:ext cx="4992737" cy="47724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689186248"/>
              </p:ext>
            </p:extLst>
          </p:nvPr>
        </p:nvGraphicFramePr>
        <p:xfrm>
          <a:off x="1753905" y="4592072"/>
          <a:ext cx="5040276" cy="488982"/>
        </p:xfrm>
        <a:graphic>
          <a:graphicData uri="http://schemas.openxmlformats.org/presentationml/2006/ole">
            <mc:AlternateContent xmlns:mc="http://schemas.openxmlformats.org/markup-compatibility/2006">
              <mc:Choice xmlns:v="urn:schemas-microsoft-com:vml" Requires="v">
                <p:oleObj spid="_x0000_s39056" name="Image" r:id="rId10" imgW="3829320" imgH="371520" progId="Photoshop.Image.13">
                  <p:embed/>
                </p:oleObj>
              </mc:Choice>
              <mc:Fallback>
                <p:oleObj name="Image" r:id="rId10" imgW="3829320" imgH="371520" progId="Photoshop.Image.13">
                  <p:embed/>
                  <p:pic>
                    <p:nvPicPr>
                      <p:cNvPr id="0" name=""/>
                      <p:cNvPicPr/>
                      <p:nvPr/>
                    </p:nvPicPr>
                    <p:blipFill>
                      <a:blip r:embed="rId11"/>
                      <a:stretch>
                        <a:fillRect/>
                      </a:stretch>
                    </p:blipFill>
                    <p:spPr>
                      <a:xfrm>
                        <a:off x="1753905" y="4592072"/>
                        <a:ext cx="5040276" cy="488982"/>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090754406"/>
              </p:ext>
            </p:extLst>
          </p:nvPr>
        </p:nvGraphicFramePr>
        <p:xfrm>
          <a:off x="1753905" y="5160054"/>
          <a:ext cx="5079821" cy="519934"/>
        </p:xfrm>
        <a:graphic>
          <a:graphicData uri="http://schemas.openxmlformats.org/presentationml/2006/ole">
            <mc:AlternateContent xmlns:mc="http://schemas.openxmlformats.org/markup-compatibility/2006">
              <mc:Choice xmlns:v="urn:schemas-microsoft-com:vml" Requires="v">
                <p:oleObj spid="_x0000_s39057" name="Image" r:id="rId12" imgW="3886560" imgH="399960" progId="Photoshop.Image.13">
                  <p:embed/>
                </p:oleObj>
              </mc:Choice>
              <mc:Fallback>
                <p:oleObj name="Image" r:id="rId12" imgW="3886560" imgH="399960" progId="Photoshop.Image.13">
                  <p:embed/>
                  <p:pic>
                    <p:nvPicPr>
                      <p:cNvPr id="0" name=""/>
                      <p:cNvPicPr/>
                      <p:nvPr/>
                    </p:nvPicPr>
                    <p:blipFill>
                      <a:blip r:embed="rId13"/>
                      <a:stretch>
                        <a:fillRect/>
                      </a:stretch>
                    </p:blipFill>
                    <p:spPr>
                      <a:xfrm>
                        <a:off x="1753905" y="5160054"/>
                        <a:ext cx="5079821" cy="519934"/>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850483328"/>
              </p:ext>
            </p:extLst>
          </p:nvPr>
        </p:nvGraphicFramePr>
        <p:xfrm>
          <a:off x="1402108" y="2307729"/>
          <a:ext cx="2667008" cy="1759676"/>
        </p:xfrm>
        <a:graphic>
          <a:graphicData uri="http://schemas.openxmlformats.org/presentationml/2006/ole">
            <mc:AlternateContent xmlns:mc="http://schemas.openxmlformats.org/markup-compatibility/2006">
              <mc:Choice xmlns:v="urn:schemas-microsoft-com:vml" Requires="v">
                <p:oleObj spid="_x0000_s39058" name="Image" r:id="rId14" imgW="1847880" imgH="1219320" progId="Photoshop.Image.13">
                  <p:embed/>
                </p:oleObj>
              </mc:Choice>
              <mc:Fallback>
                <p:oleObj name="Image" r:id="rId14" imgW="1847880" imgH="1219320" progId="Photoshop.Image.13">
                  <p:embed/>
                  <p:pic>
                    <p:nvPicPr>
                      <p:cNvPr id="0" name=""/>
                      <p:cNvPicPr/>
                      <p:nvPr/>
                    </p:nvPicPr>
                    <p:blipFill>
                      <a:blip r:embed="rId15"/>
                      <a:stretch>
                        <a:fillRect/>
                      </a:stretch>
                    </p:blipFill>
                    <p:spPr>
                      <a:xfrm>
                        <a:off x="1402108" y="2307729"/>
                        <a:ext cx="2667008" cy="1759676"/>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643664397"/>
              </p:ext>
            </p:extLst>
          </p:nvPr>
        </p:nvGraphicFramePr>
        <p:xfrm>
          <a:off x="3967162" y="1454641"/>
          <a:ext cx="1209675" cy="1209675"/>
        </p:xfrm>
        <a:graphic>
          <a:graphicData uri="http://schemas.openxmlformats.org/presentationml/2006/ole">
            <mc:AlternateContent xmlns:mc="http://schemas.openxmlformats.org/markup-compatibility/2006">
              <mc:Choice xmlns:v="urn:schemas-microsoft-com:vml" Requires="v">
                <p:oleObj spid="_x0000_s39059" name="Image" r:id="rId16" imgW="1209600" imgH="1209600" progId="Photoshop.Image.13">
                  <p:embed/>
                </p:oleObj>
              </mc:Choice>
              <mc:Fallback>
                <p:oleObj name="Image" r:id="rId16" imgW="1209600" imgH="1209600" progId="Photoshop.Image.13">
                  <p:embed/>
                  <p:pic>
                    <p:nvPicPr>
                      <p:cNvPr id="0" name=""/>
                      <p:cNvPicPr/>
                      <p:nvPr/>
                    </p:nvPicPr>
                    <p:blipFill>
                      <a:blip r:embed="rId17"/>
                      <a:stretch>
                        <a:fillRect/>
                      </a:stretch>
                    </p:blipFill>
                    <p:spPr>
                      <a:xfrm>
                        <a:off x="3967162" y="1454641"/>
                        <a:ext cx="1209675" cy="1209675"/>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1347153"/>
              </p:ext>
            </p:extLst>
          </p:nvPr>
        </p:nvGraphicFramePr>
        <p:xfrm>
          <a:off x="5118781" y="2160472"/>
          <a:ext cx="2677224" cy="2007918"/>
        </p:xfrm>
        <a:graphic>
          <a:graphicData uri="http://schemas.openxmlformats.org/presentationml/2006/ole">
            <mc:AlternateContent xmlns:mc="http://schemas.openxmlformats.org/markup-compatibility/2006">
              <mc:Choice xmlns:v="urn:schemas-microsoft-com:vml" Requires="v">
                <p:oleObj spid="_x0000_s39060" name="Image" r:id="rId18" imgW="1905120" imgH="1428840" progId="Photoshop.Image.13">
                  <p:embed/>
                </p:oleObj>
              </mc:Choice>
              <mc:Fallback>
                <p:oleObj name="Image" r:id="rId18" imgW="1905120" imgH="1428840" progId="Photoshop.Image.13">
                  <p:embed/>
                  <p:pic>
                    <p:nvPicPr>
                      <p:cNvPr id="0" name=""/>
                      <p:cNvPicPr/>
                      <p:nvPr/>
                    </p:nvPicPr>
                    <p:blipFill>
                      <a:blip r:embed="rId19"/>
                      <a:stretch>
                        <a:fillRect/>
                      </a:stretch>
                    </p:blipFill>
                    <p:spPr>
                      <a:xfrm>
                        <a:off x="5118781" y="2160472"/>
                        <a:ext cx="2677224" cy="2007918"/>
                      </a:xfrm>
                      <a:prstGeom prst="rect">
                        <a:avLst/>
                      </a:prstGeom>
                    </p:spPr>
                  </p:pic>
                </p:oleObj>
              </mc:Fallback>
            </mc:AlternateContent>
          </a:graphicData>
        </a:graphic>
      </p:graphicFrame>
    </p:spTree>
    <p:extLst>
      <p:ext uri="{BB962C8B-B14F-4D97-AF65-F5344CB8AC3E}">
        <p14:creationId xmlns:p14="http://schemas.microsoft.com/office/powerpoint/2010/main" val="2769781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solidFill>
                <a:prstClr val="black"/>
              </a:solidFill>
            </a:endParaRP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solidFill>
                <a:prstClr val="black"/>
              </a:solidFill>
            </a:endParaRPr>
          </a:p>
        </p:txBody>
      </p:sp>
      <p:sp>
        <p:nvSpPr>
          <p:cNvPr id="11" name="Rectangle 10"/>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solidFill>
                <a:prstClr val="black"/>
              </a:solidFill>
            </a:endParaRPr>
          </a:p>
        </p:txBody>
      </p:sp>
      <p:sp>
        <p:nvSpPr>
          <p:cNvPr id="12" name="Titre 1"/>
          <p:cNvSpPr txBox="1">
            <a:spLocks/>
          </p:cNvSpPr>
          <p:nvPr/>
        </p:nvSpPr>
        <p:spPr>
          <a:xfrm>
            <a:off x="2484488" y="260728"/>
            <a:ext cx="6480000" cy="720000"/>
          </a:xfrm>
          <a:prstGeom prst="rect">
            <a:avLst/>
          </a:prstGeom>
        </p:spPr>
        <p:txBody>
          <a:bodyPr vert="horz" lIns="91440" tIns="45720" rIns="91440" bIns="45720" rtlCol="0" anchor="ctr">
            <a:noAutofit/>
          </a:bodyPr>
          <a:lstStyle/>
          <a:p>
            <a:pPr algn="r">
              <a:spcBef>
                <a:spcPct val="0"/>
              </a:spcBef>
              <a:defRPr/>
            </a:pPr>
            <a:endParaRPr lang="en-US" sz="2400" dirty="0">
              <a:solidFill>
                <a:prstClr val="white"/>
              </a:solidFill>
            </a:endParaRPr>
          </a:p>
        </p:txBody>
      </p:sp>
      <p:sp>
        <p:nvSpPr>
          <p:cNvPr id="13"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a:spcBef>
                <a:spcPct val="0"/>
              </a:spcBef>
              <a:defRPr/>
            </a:pPr>
            <a:r>
              <a:rPr lang="fr-FR" sz="3200" b="1" dirty="0" smtClean="0">
                <a:solidFill>
                  <a:prstClr val="white"/>
                </a:solidFill>
              </a:rPr>
              <a:t>Conclusions et perspectives</a:t>
            </a:r>
            <a:endParaRPr lang="fr-FR" sz="3200" b="1" dirty="0">
              <a:solidFill>
                <a:prstClr val="white"/>
              </a:solidFill>
            </a:endParaRPr>
          </a:p>
        </p:txBody>
      </p:sp>
      <p:sp>
        <p:nvSpPr>
          <p:cNvPr id="10"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17</a:t>
            </a:fld>
            <a:r>
              <a:rPr lang="fr-BE" dirty="0" smtClean="0">
                <a:solidFill>
                  <a:schemeClr val="tx2">
                    <a:lumMod val="75000"/>
                  </a:schemeClr>
                </a:solidFill>
              </a:rPr>
              <a:t>/24</a:t>
            </a:r>
            <a:endParaRPr lang="fr-BE" dirty="0">
              <a:solidFill>
                <a:schemeClr val="tx2">
                  <a:lumMod val="75000"/>
                </a:schemeClr>
              </a:solidFill>
            </a:endParaRPr>
          </a:p>
        </p:txBody>
      </p:sp>
      <p:sp>
        <p:nvSpPr>
          <p:cNvPr id="15" name="Espace réservé du contenu 3"/>
          <p:cNvSpPr>
            <a:spLocks noGrp="1"/>
          </p:cNvSpPr>
          <p:nvPr>
            <p:ph idx="1"/>
          </p:nvPr>
        </p:nvSpPr>
        <p:spPr>
          <a:xfrm>
            <a:off x="457200" y="992135"/>
            <a:ext cx="8229600" cy="5291259"/>
          </a:xfrm>
        </p:spPr>
        <p:txBody>
          <a:bodyPr>
            <a:noAutofit/>
          </a:bodyPr>
          <a:lstStyle/>
          <a:p>
            <a:pPr marL="0" indent="0">
              <a:lnSpc>
                <a:spcPct val="150000"/>
              </a:lnSpc>
              <a:buNone/>
            </a:pPr>
            <a:r>
              <a:rPr lang="fr-FR" sz="2400" b="1" dirty="0" smtClean="0">
                <a:ln w="0"/>
                <a:solidFill>
                  <a:schemeClr val="tx2">
                    <a:lumMod val="75000"/>
                  </a:schemeClr>
                </a:solidFill>
              </a:rPr>
              <a:t>Conclusion</a:t>
            </a:r>
            <a:endParaRPr lang="fr-FR" sz="2400" dirty="0" smtClean="0">
              <a:ln w="0"/>
              <a:solidFill>
                <a:schemeClr val="tx2">
                  <a:lumMod val="75000"/>
                </a:schemeClr>
              </a:solidFill>
              <a:effectLst/>
            </a:endParaRPr>
          </a:p>
          <a:p>
            <a:pPr>
              <a:lnSpc>
                <a:spcPct val="150000"/>
              </a:lnSpc>
            </a:pPr>
            <a:r>
              <a:rPr lang="fr-FR" sz="2000" dirty="0" smtClean="0">
                <a:ln w="0"/>
                <a:solidFill>
                  <a:schemeClr val="tx2">
                    <a:lumMod val="75000"/>
                  </a:schemeClr>
                </a:solidFill>
                <a:effectLst/>
              </a:rPr>
              <a:t>Conception, développement </a:t>
            </a:r>
            <a:r>
              <a:rPr lang="fr-FR" sz="2000" dirty="0" smtClean="0">
                <a:ln w="0"/>
                <a:solidFill>
                  <a:schemeClr val="tx2">
                    <a:lumMod val="75000"/>
                  </a:schemeClr>
                </a:solidFill>
                <a:effectLst/>
              </a:rPr>
              <a:t>et implémentation sur la plateforme de test d’un produit alarme de </a:t>
            </a:r>
            <a:r>
              <a:rPr lang="fr-FR" sz="2000" dirty="0" err="1" smtClean="0">
                <a:ln w="0"/>
                <a:solidFill>
                  <a:schemeClr val="tx2">
                    <a:lumMod val="75000"/>
                  </a:schemeClr>
                </a:solidFill>
                <a:effectLst/>
              </a:rPr>
              <a:t>Comelit</a:t>
            </a:r>
            <a:r>
              <a:rPr lang="fr-FR" sz="2000" dirty="0" smtClean="0">
                <a:ln w="0"/>
                <a:solidFill>
                  <a:schemeClr val="tx2">
                    <a:lumMod val="75000"/>
                  </a:schemeClr>
                </a:solidFill>
                <a:effectLst/>
              </a:rPr>
              <a:t> des  fonctionnalités suivantes: </a:t>
            </a:r>
            <a:endParaRPr lang="fr-FR" sz="2000" dirty="0">
              <a:ln w="0"/>
              <a:solidFill>
                <a:schemeClr val="tx2">
                  <a:lumMod val="75000"/>
                </a:schemeClr>
              </a:solidFill>
              <a:effectLst/>
            </a:endParaRPr>
          </a:p>
          <a:p>
            <a:pPr lvl="1">
              <a:spcBef>
                <a:spcPts val="600"/>
              </a:spcBef>
            </a:pPr>
            <a:r>
              <a:rPr lang="fr-FR" sz="1600" dirty="0" smtClean="0">
                <a:ln w="0"/>
                <a:solidFill>
                  <a:schemeClr val="tx2">
                    <a:lumMod val="75000"/>
                  </a:schemeClr>
                </a:solidFill>
              </a:rPr>
              <a:t>Un Driver pour le module 3G </a:t>
            </a:r>
            <a:r>
              <a:rPr lang="fr-FR" sz="1600" dirty="0" err="1" smtClean="0">
                <a:ln w="0"/>
                <a:solidFill>
                  <a:schemeClr val="tx2">
                    <a:lumMod val="75000"/>
                  </a:schemeClr>
                </a:solidFill>
              </a:rPr>
              <a:t>Quectel</a:t>
            </a:r>
            <a:r>
              <a:rPr lang="fr-FR" sz="1600" dirty="0" smtClean="0">
                <a:ln w="0"/>
                <a:solidFill>
                  <a:schemeClr val="tx2">
                    <a:lumMod val="75000"/>
                  </a:schemeClr>
                </a:solidFill>
              </a:rPr>
              <a:t> M95.</a:t>
            </a:r>
          </a:p>
          <a:p>
            <a:pPr lvl="1">
              <a:spcBef>
                <a:spcPts val="600"/>
              </a:spcBef>
            </a:pPr>
            <a:r>
              <a:rPr lang="fr-FR" sz="1600" dirty="0" smtClean="0">
                <a:ln w="0"/>
                <a:solidFill>
                  <a:schemeClr val="tx2">
                    <a:lumMod val="75000"/>
                  </a:schemeClr>
                </a:solidFill>
              </a:rPr>
              <a:t>Le service Contrôle SMS.</a:t>
            </a:r>
          </a:p>
          <a:p>
            <a:pPr lvl="1">
              <a:spcBef>
                <a:spcPts val="600"/>
              </a:spcBef>
            </a:pPr>
            <a:r>
              <a:rPr lang="fr-FR" sz="1600" dirty="0" smtClean="0">
                <a:ln w="0"/>
                <a:solidFill>
                  <a:schemeClr val="tx2">
                    <a:lumMod val="75000"/>
                  </a:schemeClr>
                </a:solidFill>
              </a:rPr>
              <a:t>Le service Push Notification.</a:t>
            </a:r>
          </a:p>
          <a:p>
            <a:pPr>
              <a:spcBef>
                <a:spcPts val="600"/>
              </a:spcBef>
            </a:pPr>
            <a:r>
              <a:rPr lang="fr-FR" sz="2000" dirty="0" smtClean="0">
                <a:ln w="0"/>
                <a:solidFill>
                  <a:schemeClr val="tx2">
                    <a:lumMod val="75000"/>
                  </a:schemeClr>
                </a:solidFill>
                <a:effectLst/>
              </a:rPr>
              <a:t>Développement d’une application client sur l’OS </a:t>
            </a:r>
            <a:r>
              <a:rPr lang="fr-FR" sz="2000" dirty="0" err="1" smtClean="0">
                <a:ln w="0"/>
                <a:solidFill>
                  <a:schemeClr val="tx2">
                    <a:lumMod val="75000"/>
                  </a:schemeClr>
                </a:solidFill>
                <a:effectLst/>
              </a:rPr>
              <a:t>android</a:t>
            </a:r>
            <a:r>
              <a:rPr lang="fr-FR" sz="2000" dirty="0" smtClean="0">
                <a:ln w="0"/>
                <a:solidFill>
                  <a:schemeClr val="tx2">
                    <a:lumMod val="75000"/>
                  </a:schemeClr>
                </a:solidFill>
                <a:effectLst/>
              </a:rPr>
              <a:t> pour réaliser le mécanisme Push </a:t>
            </a:r>
            <a:r>
              <a:rPr lang="fr-FR" sz="2000" dirty="0" smtClean="0">
                <a:ln w="0"/>
                <a:solidFill>
                  <a:schemeClr val="tx2">
                    <a:lumMod val="75000"/>
                  </a:schemeClr>
                </a:solidFill>
                <a:effectLst/>
              </a:rPr>
              <a:t>Notification.</a:t>
            </a:r>
          </a:p>
          <a:p>
            <a:pPr marL="0" indent="0">
              <a:spcBef>
                <a:spcPts val="600"/>
              </a:spcBef>
              <a:buNone/>
            </a:pPr>
            <a:endParaRPr lang="fr-FR" sz="2000" b="1" dirty="0">
              <a:ln w="0"/>
              <a:solidFill>
                <a:schemeClr val="tx2">
                  <a:lumMod val="75000"/>
                </a:schemeClr>
              </a:solidFill>
            </a:endParaRPr>
          </a:p>
          <a:p>
            <a:pPr marL="0" indent="0">
              <a:spcBef>
                <a:spcPts val="600"/>
              </a:spcBef>
              <a:buNone/>
            </a:pPr>
            <a:r>
              <a:rPr lang="fr-FR" sz="2400" b="1" dirty="0" smtClean="0">
                <a:ln w="0"/>
                <a:solidFill>
                  <a:schemeClr val="tx2">
                    <a:lumMod val="75000"/>
                  </a:schemeClr>
                </a:solidFill>
                <a:effectLst/>
              </a:rPr>
              <a:t>Perspectives</a:t>
            </a:r>
            <a:endParaRPr lang="fr-FR" sz="2400" b="1" dirty="0" smtClean="0">
              <a:ln w="0"/>
              <a:solidFill>
                <a:schemeClr val="tx2">
                  <a:lumMod val="75000"/>
                </a:schemeClr>
              </a:solidFill>
              <a:effectLst/>
            </a:endParaRPr>
          </a:p>
          <a:p>
            <a:pPr>
              <a:lnSpc>
                <a:spcPct val="150000"/>
              </a:lnSpc>
            </a:pPr>
            <a:r>
              <a:rPr lang="fr-FR" sz="2000" dirty="0" smtClean="0">
                <a:ln w="0"/>
                <a:solidFill>
                  <a:schemeClr val="tx2">
                    <a:lumMod val="75000"/>
                  </a:schemeClr>
                </a:solidFill>
              </a:rPr>
              <a:t>Réalisation </a:t>
            </a:r>
            <a:r>
              <a:rPr lang="fr-FR" sz="2000" dirty="0" smtClean="0">
                <a:ln w="0"/>
                <a:solidFill>
                  <a:schemeClr val="tx2">
                    <a:lumMod val="75000"/>
                  </a:schemeClr>
                </a:solidFill>
              </a:rPr>
              <a:t>d’un serveur similaire à Google Cloud </a:t>
            </a:r>
            <a:r>
              <a:rPr lang="fr-FR" sz="2000" dirty="0" smtClean="0">
                <a:ln w="0"/>
                <a:solidFill>
                  <a:schemeClr val="tx2">
                    <a:lumMod val="75000"/>
                  </a:schemeClr>
                </a:solidFill>
              </a:rPr>
              <a:t>Messaging propre à </a:t>
            </a:r>
            <a:r>
              <a:rPr lang="fr-FR" sz="2000" dirty="0" err="1" smtClean="0">
                <a:ln w="0"/>
                <a:solidFill>
                  <a:schemeClr val="tx2">
                    <a:lumMod val="75000"/>
                  </a:schemeClr>
                </a:solidFill>
              </a:rPr>
              <a:t>Comelit</a:t>
            </a:r>
            <a:r>
              <a:rPr lang="fr-FR" sz="2000" dirty="0" smtClean="0">
                <a:ln w="0"/>
                <a:solidFill>
                  <a:schemeClr val="tx2">
                    <a:lumMod val="75000"/>
                  </a:schemeClr>
                </a:solidFill>
              </a:rPr>
              <a:t>.</a:t>
            </a:r>
            <a:endParaRPr lang="fr-FR" sz="2000" dirty="0">
              <a:ln w="0"/>
              <a:solidFill>
                <a:schemeClr val="tx2">
                  <a:lumMod val="75000"/>
                </a:schemeClr>
              </a:solidFill>
              <a:effectLst/>
            </a:endParaRPr>
          </a:p>
        </p:txBody>
      </p:sp>
      <p:sp>
        <p:nvSpPr>
          <p:cNvPr id="16" name="Espace réservé du pied de page 41"/>
          <p:cNvSpPr>
            <a:spLocks noGrp="1"/>
          </p:cNvSpPr>
          <p:nvPr>
            <p:ph type="ftr" sz="quarter" idx="11"/>
          </p:nvPr>
        </p:nvSpPr>
        <p:spPr>
          <a:xfrm>
            <a:off x="107504" y="6356350"/>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spTree>
    <p:extLst>
      <p:ext uri="{BB962C8B-B14F-4D97-AF65-F5344CB8AC3E}">
        <p14:creationId xmlns:p14="http://schemas.microsoft.com/office/powerpoint/2010/main" val="4292412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2" y="1701008"/>
            <a:ext cx="9144000" cy="18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5" name="Titre 1"/>
          <p:cNvSpPr txBox="1">
            <a:spLocks/>
          </p:cNvSpPr>
          <p:nvPr/>
        </p:nvSpPr>
        <p:spPr>
          <a:xfrm>
            <a:off x="2483768" y="1700808"/>
            <a:ext cx="6480720" cy="1800199"/>
          </a:xfrm>
          <a:prstGeom prst="rect">
            <a:avLst/>
          </a:prstGeom>
        </p:spPr>
        <p:txBody>
          <a:bodyPr vert="horz" lIns="91440" tIns="45720" rIns="91440" bIns="45720" rtlCol="0" anchor="ctr">
            <a:norm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3200" b="1" dirty="0" smtClean="0">
                <a:ln w="10541" cmpd="sng">
                  <a:solidFill>
                    <a:schemeClr val="accent1">
                      <a:shade val="88000"/>
                      <a:satMod val="110000"/>
                    </a:schemeClr>
                  </a:solidFill>
                  <a:prstDash val="solid"/>
                </a:ln>
                <a:solidFill>
                  <a:schemeClr val="bg1"/>
                </a:solidFill>
                <a:latin typeface="+mj-lt"/>
                <a:ea typeface="+mj-ea"/>
                <a:cs typeface="+mj-cs"/>
              </a:rPr>
              <a:t>Merci Pour Votre Attention</a:t>
            </a:r>
            <a:endParaRPr kumimoji="0" lang="fr-FR" sz="3600" b="1" i="0" u="none" strike="noStrike" kern="1200" spc="0" normalizeH="0" baseline="0" dirty="0">
              <a:ln w="0"/>
              <a:solidFill>
                <a:schemeClr val="bg1"/>
              </a:solidFill>
              <a:effectLst>
                <a:reflection blurRad="12700" stA="50000" endPos="50000" dist="5000" dir="5400000" sy="-100000" rotWithShape="0"/>
              </a:effectLst>
              <a:uLnTx/>
              <a:uFillTx/>
              <a:latin typeface="+mj-lt"/>
              <a:ea typeface="+mj-ea"/>
              <a:cs typeface="+mj-cs"/>
            </a:endParaRPr>
          </a:p>
        </p:txBody>
      </p:sp>
      <p:pic>
        <p:nvPicPr>
          <p:cNvPr id="2050" name="Picture 2" descr="http://www.cafesciencedundee.co.uk/wp-content/uploads/2011/09/digital_eye-300x264.jp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749" y="2684292"/>
            <a:ext cx="1466952" cy="128969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2" descr="D:\Mes documents\Mortadha\Projets\PFE by MAMD\PFE Yosra et Tasnim\RapportPFEfinal\RapportPFEfinal\RapportPFE\isi.png"/>
          <p:cNvPicPr>
            <a:picLocks noChangeAspect="1" noChangeArrowheads="1"/>
          </p:cNvPicPr>
          <p:nvPr/>
        </p:nvPicPr>
        <p:blipFill>
          <a:blip r:embed="rId3" cstate="print"/>
          <a:srcRect/>
          <a:stretch>
            <a:fillRect/>
          </a:stretch>
        </p:blipFill>
        <p:spPr bwMode="auto">
          <a:xfrm>
            <a:off x="6956178" y="348463"/>
            <a:ext cx="2077972" cy="879565"/>
          </a:xfrm>
          <a:prstGeom prst="rect">
            <a:avLst/>
          </a:prstGeom>
          <a:noFill/>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749" y="5622041"/>
            <a:ext cx="2727960" cy="10784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9" name="Titre 1"/>
          <p:cNvSpPr txBox="1">
            <a:spLocks/>
          </p:cNvSpPr>
          <p:nvPr/>
        </p:nvSpPr>
        <p:spPr>
          <a:xfrm>
            <a:off x="2484488" y="260728"/>
            <a:ext cx="6480000"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10"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3200" b="1" dirty="0" smtClean="0">
                <a:solidFill>
                  <a:schemeClr val="bg1"/>
                </a:solidFill>
                <a:latin typeface="+mj-lt"/>
                <a:ea typeface="+mj-ea"/>
                <a:cs typeface="+mj-cs"/>
              </a:rPr>
              <a:t>Plan de la </a:t>
            </a:r>
            <a:r>
              <a:rPr lang="fr-FR" sz="3200" b="1" dirty="0" smtClean="0">
                <a:solidFill>
                  <a:schemeClr val="bg1"/>
                </a:solidFill>
                <a:latin typeface="+mj-lt"/>
                <a:ea typeface="+mj-ea"/>
                <a:cs typeface="+mj-cs"/>
              </a:rPr>
              <a:t>présentation</a:t>
            </a:r>
            <a:endParaRPr kumimoji="0" lang="fr-FR" sz="3200" b="1" i="0" u="none" strike="noStrike" kern="1200" cap="none" normalizeH="0" baseline="0" dirty="0">
              <a:ln>
                <a:noFill/>
              </a:ln>
              <a:solidFill>
                <a:schemeClr val="bg1"/>
              </a:solidFill>
              <a:effectLst/>
              <a:uLnTx/>
              <a:uFillTx/>
              <a:latin typeface="+mj-lt"/>
              <a:ea typeface="+mj-ea"/>
              <a:cs typeface="+mj-cs"/>
            </a:endParaRPr>
          </a:p>
        </p:txBody>
      </p:sp>
      <p:sp>
        <p:nvSpPr>
          <p:cNvPr id="11" name="Shape 7171"/>
          <p:cNvSpPr>
            <a:spLocks noChangeArrowheads="1"/>
          </p:cNvSpPr>
          <p:nvPr/>
        </p:nvSpPr>
        <p:spPr bwMode="ltGray">
          <a:xfrm rot="5400000">
            <a:off x="-2422526" y="1367756"/>
            <a:ext cx="4824413" cy="4770438"/>
          </a:xfrm>
          <a:custGeom>
            <a:avLst/>
            <a:gdLst>
              <a:gd name="T0" fmla="*/ 2147483647 w 21600"/>
              <a:gd name="T1" fmla="*/ 0 h 21600"/>
              <a:gd name="T2" fmla="*/ 1805036702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401 w 21600"/>
              <a:gd name="T13" fmla="*/ 0 h 21600"/>
              <a:gd name="T14" fmla="*/ 21199 w 21600"/>
              <a:gd name="T15" fmla="*/ 13628 h 21600"/>
            </a:gdLst>
            <a:ahLst/>
            <a:cxnLst>
              <a:cxn ang="T8">
                <a:pos x="T0" y="T1"/>
              </a:cxn>
              <a:cxn ang="T9">
                <a:pos x="T2" y="T3"/>
              </a:cxn>
              <a:cxn ang="T10">
                <a:pos x="T4" y="T5"/>
              </a:cxn>
              <a:cxn ang="T11">
                <a:pos x="T6" y="T7"/>
              </a:cxn>
            </a:cxnLst>
            <a:rect l="T12" t="T13" r="T14" b="T15"/>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E2E2E2"/>
              </a:gs>
              <a:gs pos="50000">
                <a:schemeClr val="bg2"/>
              </a:gs>
              <a:gs pos="100000">
                <a:srgbClr val="E2E2E2"/>
              </a:gs>
            </a:gsLst>
            <a:lin ang="0" scaled="1"/>
          </a:gradFill>
          <a:ln w="9525">
            <a:noFill/>
            <a:miter lim="800000"/>
            <a:headEnd/>
            <a:tailEnd/>
          </a:ln>
        </p:spPr>
        <p:txBody>
          <a:bodyPr wrap="none" anchor="ctr"/>
          <a:lstStyle/>
          <a:p>
            <a:pPr>
              <a:defRPr/>
            </a:pPr>
            <a:endParaRPr lang="fr-FR" dirty="0">
              <a:cs typeface="+mn-cs"/>
            </a:endParaRPr>
          </a:p>
        </p:txBody>
      </p:sp>
      <p:sp>
        <p:nvSpPr>
          <p:cNvPr id="12" name="Rounded Rectangle 5127"/>
          <p:cNvSpPr>
            <a:spLocks noChangeArrowheads="1"/>
          </p:cNvSpPr>
          <p:nvPr/>
        </p:nvSpPr>
        <p:spPr bwMode="gray">
          <a:xfrm>
            <a:off x="2454450" y="2713572"/>
            <a:ext cx="6296678" cy="576064"/>
          </a:xfrm>
          <a:prstGeom prst="roundRect">
            <a:avLst>
              <a:gd name="adj" fmla="val 50000"/>
            </a:avLst>
          </a:prstGeom>
          <a:noFill/>
          <a:ln w="28575" algn="ctr">
            <a:solidFill>
              <a:schemeClr val="bg2"/>
            </a:solidFill>
            <a:round/>
            <a:headEnd/>
            <a:tailEnd/>
          </a:ln>
        </p:spPr>
        <p:txBody>
          <a:bodyPr wrap="none" anchor="ctr"/>
          <a:lstStyle/>
          <a:p>
            <a:pPr eaLnBrk="0" hangingPunct="0"/>
            <a:r>
              <a:rPr lang="fr-FR" sz="2400" dirty="0" smtClean="0">
                <a:ln w="0"/>
                <a:solidFill>
                  <a:schemeClr val="tx2">
                    <a:lumMod val="75000"/>
                  </a:schemeClr>
                </a:solidFill>
                <a:effectLst/>
              </a:rPr>
              <a:t>Développement </a:t>
            </a:r>
            <a:r>
              <a:rPr lang="fr-FR" sz="2400" dirty="0" smtClean="0">
                <a:ln w="0"/>
                <a:solidFill>
                  <a:schemeClr val="tx2">
                    <a:lumMod val="75000"/>
                  </a:schemeClr>
                </a:solidFill>
              </a:rPr>
              <a:t>d’un </a:t>
            </a:r>
            <a:r>
              <a:rPr lang="fr-FR" sz="2400" dirty="0">
                <a:ln w="0"/>
                <a:solidFill>
                  <a:schemeClr val="tx2">
                    <a:lumMod val="75000"/>
                  </a:schemeClr>
                </a:solidFill>
              </a:rPr>
              <a:t>d</a:t>
            </a:r>
            <a:r>
              <a:rPr lang="fr-FR" sz="2400" dirty="0" smtClean="0">
                <a:ln w="0"/>
                <a:solidFill>
                  <a:schemeClr val="tx2">
                    <a:lumMod val="75000"/>
                  </a:schemeClr>
                </a:solidFill>
                <a:effectLst/>
              </a:rPr>
              <a:t>river pour </a:t>
            </a:r>
            <a:r>
              <a:rPr lang="fr-FR" sz="2400" dirty="0" smtClean="0">
                <a:ln w="0"/>
                <a:solidFill>
                  <a:schemeClr val="tx2">
                    <a:lumMod val="75000"/>
                  </a:schemeClr>
                </a:solidFill>
                <a:effectLst/>
              </a:rPr>
              <a:t>un module 3G </a:t>
            </a:r>
            <a:endParaRPr lang="fr-FR" sz="2400" dirty="0">
              <a:ln w="0"/>
              <a:solidFill>
                <a:schemeClr val="tx2">
                  <a:lumMod val="75000"/>
                </a:schemeClr>
              </a:solidFill>
              <a:effectLst/>
            </a:endParaRPr>
          </a:p>
        </p:txBody>
      </p:sp>
      <p:sp>
        <p:nvSpPr>
          <p:cNvPr id="13" name="Rounded Rectangle 5128"/>
          <p:cNvSpPr>
            <a:spLocks noChangeArrowheads="1"/>
          </p:cNvSpPr>
          <p:nvPr/>
        </p:nvSpPr>
        <p:spPr bwMode="gray">
          <a:xfrm>
            <a:off x="2065339" y="1773013"/>
            <a:ext cx="2087672" cy="576064"/>
          </a:xfrm>
          <a:prstGeom prst="roundRect">
            <a:avLst>
              <a:gd name="adj" fmla="val 50000"/>
            </a:avLst>
          </a:prstGeom>
          <a:noFill/>
          <a:ln w="28575" algn="ctr">
            <a:solidFill>
              <a:schemeClr val="bg2"/>
            </a:solidFill>
            <a:round/>
            <a:headEnd/>
            <a:tailEnd/>
          </a:ln>
        </p:spPr>
        <p:txBody>
          <a:bodyPr wrap="none" anchor="ctr"/>
          <a:lstStyle/>
          <a:p>
            <a:r>
              <a:rPr lang="en-US" sz="2400" dirty="0">
                <a:ln w="0"/>
                <a:solidFill>
                  <a:schemeClr val="tx2">
                    <a:lumMod val="75000"/>
                  </a:schemeClr>
                </a:solidFill>
                <a:effectLst/>
              </a:rPr>
              <a:t>Introduction</a:t>
            </a:r>
          </a:p>
        </p:txBody>
      </p:sp>
      <p:sp>
        <p:nvSpPr>
          <p:cNvPr id="14" name="Rounded Rectangle 5142"/>
          <p:cNvSpPr>
            <a:spLocks noChangeArrowheads="1"/>
          </p:cNvSpPr>
          <p:nvPr/>
        </p:nvSpPr>
        <p:spPr bwMode="gray">
          <a:xfrm>
            <a:off x="2329210" y="4581085"/>
            <a:ext cx="6357589" cy="576000"/>
          </a:xfrm>
          <a:prstGeom prst="roundRect">
            <a:avLst>
              <a:gd name="adj" fmla="val 50000"/>
            </a:avLst>
          </a:prstGeom>
          <a:noFill/>
          <a:ln w="28575" algn="ctr">
            <a:solidFill>
              <a:schemeClr val="bg2"/>
            </a:solidFill>
            <a:round/>
            <a:headEnd/>
            <a:tailEnd/>
          </a:ln>
        </p:spPr>
        <p:txBody>
          <a:bodyPr wrap="none" anchor="ctr"/>
          <a:lstStyle/>
          <a:p>
            <a:r>
              <a:rPr lang="fr-FR" sz="2400" dirty="0" smtClean="0">
                <a:ln w="0"/>
                <a:solidFill>
                  <a:schemeClr val="tx2">
                    <a:lumMod val="75000"/>
                  </a:schemeClr>
                </a:solidFill>
                <a:effectLst/>
              </a:rPr>
              <a:t>Développement du mécanisme Push Notification</a:t>
            </a:r>
            <a:endParaRPr lang="fr-FR" sz="2400" dirty="0">
              <a:ln w="0"/>
              <a:solidFill>
                <a:schemeClr val="tx2">
                  <a:lumMod val="75000"/>
                </a:schemeClr>
              </a:solidFill>
              <a:effectLst/>
            </a:endParaRPr>
          </a:p>
        </p:txBody>
      </p:sp>
      <p:sp>
        <p:nvSpPr>
          <p:cNvPr id="15" name="Rounded Rectangle 5183"/>
          <p:cNvSpPr>
            <a:spLocks noChangeArrowheads="1"/>
          </p:cNvSpPr>
          <p:nvPr/>
        </p:nvSpPr>
        <p:spPr bwMode="gray">
          <a:xfrm>
            <a:off x="2599620" y="3709404"/>
            <a:ext cx="5388440" cy="497394"/>
          </a:xfrm>
          <a:prstGeom prst="roundRect">
            <a:avLst>
              <a:gd name="adj" fmla="val 50000"/>
            </a:avLst>
          </a:prstGeom>
          <a:noFill/>
          <a:ln w="28575" algn="ctr">
            <a:solidFill>
              <a:schemeClr val="bg2"/>
            </a:solidFill>
            <a:round/>
            <a:headEnd/>
            <a:tailEnd/>
          </a:ln>
        </p:spPr>
        <p:txBody>
          <a:bodyPr wrap="none" anchor="ctr"/>
          <a:lstStyle/>
          <a:p>
            <a:pPr eaLnBrk="0" hangingPunct="0"/>
            <a:r>
              <a:rPr lang="fr-FR" sz="2400" dirty="0" smtClean="0">
                <a:ln w="0"/>
                <a:solidFill>
                  <a:schemeClr val="tx2">
                    <a:lumMod val="75000"/>
                  </a:schemeClr>
                </a:solidFill>
                <a:effectLst/>
              </a:rPr>
              <a:t>Développement</a:t>
            </a:r>
            <a:r>
              <a:rPr lang="en-US" sz="2400" dirty="0" smtClean="0">
                <a:ln w="0"/>
                <a:solidFill>
                  <a:schemeClr val="tx2">
                    <a:lumMod val="75000"/>
                  </a:schemeClr>
                </a:solidFill>
                <a:effectLst/>
              </a:rPr>
              <a:t> du service </a:t>
            </a:r>
            <a:r>
              <a:rPr lang="fr-FR" sz="2400" dirty="0" smtClean="0">
                <a:ln w="0"/>
                <a:solidFill>
                  <a:schemeClr val="tx2">
                    <a:lumMod val="75000"/>
                  </a:schemeClr>
                </a:solidFill>
                <a:effectLst/>
              </a:rPr>
              <a:t>contrôle</a:t>
            </a:r>
            <a:r>
              <a:rPr lang="en-US" sz="2400" dirty="0" smtClean="0">
                <a:ln w="0"/>
                <a:solidFill>
                  <a:schemeClr val="tx2">
                    <a:lumMod val="75000"/>
                  </a:schemeClr>
                </a:solidFill>
                <a:effectLst/>
              </a:rPr>
              <a:t> SMS</a:t>
            </a:r>
            <a:endParaRPr lang="en-US" sz="2400" dirty="0">
              <a:ln w="0"/>
              <a:solidFill>
                <a:schemeClr val="tx2">
                  <a:lumMod val="75000"/>
                </a:schemeClr>
              </a:solidFill>
              <a:effectLst/>
            </a:endParaRPr>
          </a:p>
        </p:txBody>
      </p:sp>
      <p:sp>
        <p:nvSpPr>
          <p:cNvPr id="22" name="AutoShape 47"/>
          <p:cNvSpPr>
            <a:spLocks noChangeArrowheads="1"/>
          </p:cNvSpPr>
          <p:nvPr/>
        </p:nvSpPr>
        <p:spPr bwMode="ltGray">
          <a:xfrm rot="5400000" flipH="1">
            <a:off x="-2016918" y="1824607"/>
            <a:ext cx="4032250" cy="392906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gradFill rotWithShape="1">
            <a:gsLst>
              <a:gs pos="0">
                <a:schemeClr val="accent1">
                  <a:alpha val="56000"/>
                </a:schemeClr>
              </a:gs>
              <a:gs pos="100000">
                <a:srgbClr val="FFFFFF">
                  <a:alpha val="48000"/>
                </a:srgbClr>
              </a:gs>
            </a:gsLst>
            <a:lin ang="5400000" scaled="1"/>
          </a:gradFill>
          <a:ln w="0" algn="ctr">
            <a:noFill/>
            <a:miter lim="800000"/>
            <a:headEnd/>
            <a:tailEnd/>
          </a:ln>
        </p:spPr>
        <p:txBody>
          <a:bodyPr rot="10800000" vert="eaVert" wrap="none" anchor="ctr"/>
          <a:lstStyle/>
          <a:p>
            <a:endParaRPr lang="fr-FR"/>
          </a:p>
        </p:txBody>
      </p:sp>
      <p:sp>
        <p:nvSpPr>
          <p:cNvPr id="23" name="Rounded Rectangle 5142"/>
          <p:cNvSpPr>
            <a:spLocks noChangeArrowheads="1"/>
          </p:cNvSpPr>
          <p:nvPr/>
        </p:nvSpPr>
        <p:spPr bwMode="gray">
          <a:xfrm>
            <a:off x="1743967" y="5378699"/>
            <a:ext cx="3816424" cy="576016"/>
          </a:xfrm>
          <a:prstGeom prst="roundRect">
            <a:avLst>
              <a:gd name="adj" fmla="val 50000"/>
            </a:avLst>
          </a:prstGeom>
          <a:noFill/>
          <a:ln w="28575" algn="ctr">
            <a:solidFill>
              <a:schemeClr val="bg2"/>
            </a:solidFill>
            <a:round/>
            <a:headEnd/>
            <a:tailEnd/>
          </a:ln>
        </p:spPr>
        <p:txBody>
          <a:bodyPr wrap="none" anchor="ctr"/>
          <a:lstStyle/>
          <a:p>
            <a:r>
              <a:rPr lang="en-US" sz="2400" dirty="0" smtClean="0">
                <a:ln w="0"/>
                <a:solidFill>
                  <a:schemeClr val="tx2">
                    <a:lumMod val="75000"/>
                  </a:schemeClr>
                </a:solidFill>
                <a:effectLst/>
              </a:rPr>
              <a:t>Conclusion </a:t>
            </a:r>
            <a:r>
              <a:rPr lang="en-US" sz="2400" dirty="0">
                <a:ln w="0"/>
                <a:solidFill>
                  <a:schemeClr val="tx2">
                    <a:lumMod val="75000"/>
                  </a:schemeClr>
                </a:solidFill>
                <a:effectLst/>
              </a:rPr>
              <a:t>et perspectives </a:t>
            </a:r>
          </a:p>
        </p:txBody>
      </p:sp>
      <p:sp>
        <p:nvSpPr>
          <p:cNvPr id="20"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2</a:t>
            </a:fld>
            <a:r>
              <a:rPr lang="fr-BE" dirty="0" smtClean="0">
                <a:solidFill>
                  <a:schemeClr val="tx2">
                    <a:lumMod val="75000"/>
                  </a:schemeClr>
                </a:solidFill>
              </a:rPr>
              <a:t>/17</a:t>
            </a:r>
            <a:endParaRPr lang="fr-BE" dirty="0">
              <a:solidFill>
                <a:schemeClr val="tx2">
                  <a:lumMod val="75000"/>
                </a:schemeClr>
              </a:solidFill>
            </a:endParaRPr>
          </a:p>
        </p:txBody>
      </p:sp>
      <p:sp>
        <p:nvSpPr>
          <p:cNvPr id="24" name="Espace réservé du pied de page 41"/>
          <p:cNvSpPr>
            <a:spLocks noGrp="1"/>
          </p:cNvSpPr>
          <p:nvPr>
            <p:ph type="ftr" sz="quarter" idx="11"/>
          </p:nvPr>
        </p:nvSpPr>
        <p:spPr>
          <a:xfrm>
            <a:off x="107504" y="6356350"/>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spTree>
    <p:extLst>
      <p:ext uri="{BB962C8B-B14F-4D97-AF65-F5344CB8AC3E}">
        <p14:creationId xmlns:p14="http://schemas.microsoft.com/office/powerpoint/2010/main" val="1431268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strVal val="#ppt_w*0.70"/>
                                          </p:val>
                                        </p:tav>
                                        <p:tav tm="100000">
                                          <p:val>
                                            <p:strVal val="#ppt_w"/>
                                          </p:val>
                                        </p:tav>
                                      </p:tavLst>
                                    </p:anim>
                                    <p:anim calcmode="lin" valueType="num">
                                      <p:cBhvr>
                                        <p:cTn id="8" dur="500" fill="hold"/>
                                        <p:tgtEl>
                                          <p:spTgt spid="13"/>
                                        </p:tgtEl>
                                        <p:attrNameLst>
                                          <p:attrName>ppt_h</p:attrName>
                                        </p:attrNameLst>
                                      </p:cBhvr>
                                      <p:tavLst>
                                        <p:tav tm="0">
                                          <p:val>
                                            <p:strVal val="#ppt_h"/>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55"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strVal val="#ppt_w*0.70"/>
                                          </p:val>
                                        </p:tav>
                                        <p:tav tm="100000">
                                          <p:val>
                                            <p:strVal val="#ppt_w"/>
                                          </p:val>
                                        </p:tav>
                                      </p:tavLst>
                                    </p:anim>
                                    <p:anim calcmode="lin" valueType="num">
                                      <p:cBhvr>
                                        <p:cTn id="14" dur="500" fill="hold"/>
                                        <p:tgtEl>
                                          <p:spTgt spid="12"/>
                                        </p:tgtEl>
                                        <p:attrNameLst>
                                          <p:attrName>ppt_h</p:attrName>
                                        </p:attrNameLst>
                                      </p:cBhvr>
                                      <p:tavLst>
                                        <p:tav tm="0">
                                          <p:val>
                                            <p:strVal val="#ppt_h"/>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55"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strVal val="#ppt_w*0.70"/>
                                          </p:val>
                                        </p:tav>
                                        <p:tav tm="100000">
                                          <p:val>
                                            <p:strVal val="#ppt_w"/>
                                          </p:val>
                                        </p:tav>
                                      </p:tavLst>
                                    </p:anim>
                                    <p:anim calcmode="lin" valueType="num">
                                      <p:cBhvr>
                                        <p:cTn id="20" dur="500" fill="hold"/>
                                        <p:tgtEl>
                                          <p:spTgt spid="15"/>
                                        </p:tgtEl>
                                        <p:attrNameLst>
                                          <p:attrName>ppt_h</p:attrName>
                                        </p:attrNameLst>
                                      </p:cBhvr>
                                      <p:tavLst>
                                        <p:tav tm="0">
                                          <p:val>
                                            <p:strVal val="#ppt_h"/>
                                          </p:val>
                                        </p:tav>
                                        <p:tav tm="100000">
                                          <p:val>
                                            <p:strVal val="#ppt_h"/>
                                          </p:val>
                                        </p:tav>
                                      </p:tavLst>
                                    </p:anim>
                                    <p:animEffect transition="in" filter="fade">
                                      <p:cBhvr>
                                        <p:cTn id="21" dur="500"/>
                                        <p:tgtEl>
                                          <p:spTgt spid="15"/>
                                        </p:tgtEl>
                                      </p:cBhvr>
                                    </p:animEffect>
                                  </p:childTnLst>
                                </p:cTn>
                              </p:par>
                            </p:childTnLst>
                          </p:cTn>
                        </p:par>
                        <p:par>
                          <p:cTn id="22" fill="hold">
                            <p:stCondLst>
                              <p:cond delay="1500"/>
                            </p:stCondLst>
                            <p:childTnLst>
                              <p:par>
                                <p:cTn id="23" presetID="55"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strVal val="#ppt_w*0.70"/>
                                          </p:val>
                                        </p:tav>
                                        <p:tav tm="100000">
                                          <p:val>
                                            <p:strVal val="#ppt_w"/>
                                          </p:val>
                                        </p:tav>
                                      </p:tavLst>
                                    </p:anim>
                                    <p:anim calcmode="lin" valueType="num">
                                      <p:cBhvr>
                                        <p:cTn id="26" dur="500" fill="hold"/>
                                        <p:tgtEl>
                                          <p:spTgt spid="14"/>
                                        </p:tgtEl>
                                        <p:attrNameLst>
                                          <p:attrName>ppt_h</p:attrName>
                                        </p:attrNameLst>
                                      </p:cBhvr>
                                      <p:tavLst>
                                        <p:tav tm="0">
                                          <p:val>
                                            <p:strVal val="#ppt_h"/>
                                          </p:val>
                                        </p:tav>
                                        <p:tav tm="100000">
                                          <p:val>
                                            <p:strVal val="#ppt_h"/>
                                          </p:val>
                                        </p:tav>
                                      </p:tavLst>
                                    </p:anim>
                                    <p:animEffect transition="in" filter="fade">
                                      <p:cBhvr>
                                        <p:cTn id="27" dur="500"/>
                                        <p:tgtEl>
                                          <p:spTgt spid="14"/>
                                        </p:tgtEl>
                                      </p:cBhvr>
                                    </p:animEffect>
                                  </p:childTnLst>
                                </p:cTn>
                              </p:par>
                            </p:childTnLst>
                          </p:cTn>
                        </p:par>
                        <p:par>
                          <p:cTn id="28" fill="hold">
                            <p:stCondLst>
                              <p:cond delay="2000"/>
                            </p:stCondLst>
                            <p:childTnLst>
                              <p:par>
                                <p:cTn id="29" presetID="55"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strVal val="#ppt_w*0.70"/>
                                          </p:val>
                                        </p:tav>
                                        <p:tav tm="100000">
                                          <p:val>
                                            <p:strVal val="#ppt_w"/>
                                          </p:val>
                                        </p:tav>
                                      </p:tavLst>
                                    </p:anim>
                                    <p:anim calcmode="lin" valueType="num">
                                      <p:cBhvr>
                                        <p:cTn id="32" dur="500" fill="hold"/>
                                        <p:tgtEl>
                                          <p:spTgt spid="23"/>
                                        </p:tgtEl>
                                        <p:attrNameLst>
                                          <p:attrName>ppt_h</p:attrName>
                                        </p:attrNameLst>
                                      </p:cBhvr>
                                      <p:tavLst>
                                        <p:tav tm="0">
                                          <p:val>
                                            <p:strVal val="#ppt_h"/>
                                          </p:val>
                                        </p:tav>
                                        <p:tav tm="100000">
                                          <p:val>
                                            <p:strVal val="#ppt_h"/>
                                          </p:val>
                                        </p:tav>
                                      </p:tavLst>
                                    </p:anim>
                                    <p:animEffect transition="in" filter="fade">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0" y="653902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4"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30" name="Titre 1"/>
          <p:cNvSpPr txBox="1">
            <a:spLocks/>
          </p:cNvSpPr>
          <p:nvPr/>
        </p:nvSpPr>
        <p:spPr>
          <a:xfrm>
            <a:off x="179512" y="260648"/>
            <a:ext cx="8784976" cy="720000"/>
          </a:xfrm>
          <a:prstGeom prst="rect">
            <a:avLst/>
          </a:prstGeom>
        </p:spPr>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fr-FR" sz="3200" b="1" dirty="0" smtClean="0">
                <a:solidFill>
                  <a:schemeClr val="bg1"/>
                </a:solidFill>
                <a:latin typeface="+mj-lt"/>
                <a:ea typeface="+mj-ea"/>
                <a:cs typeface="+mj-cs"/>
              </a:rPr>
              <a:t>Contexte et </a:t>
            </a:r>
            <a:r>
              <a:rPr lang="fr-FR" sz="3200" b="1" dirty="0" smtClean="0">
                <a:solidFill>
                  <a:schemeClr val="bg1"/>
                </a:solidFill>
                <a:latin typeface="+mj-lt"/>
                <a:ea typeface="+mj-ea"/>
                <a:cs typeface="+mj-cs"/>
              </a:rPr>
              <a:t>objectifs </a:t>
            </a:r>
            <a:r>
              <a:rPr lang="fr-FR" sz="3200" b="1" dirty="0" smtClean="0">
                <a:solidFill>
                  <a:schemeClr val="bg1"/>
                </a:solidFill>
                <a:latin typeface="+mj-lt"/>
                <a:ea typeface="+mj-ea"/>
                <a:cs typeface="+mj-cs"/>
              </a:rPr>
              <a:t>du projet</a:t>
            </a:r>
            <a:endParaRPr kumimoji="0" lang="fr-FR" sz="3200" b="1" i="0" u="none" strike="noStrike" kern="1200" cap="none" normalizeH="0" baseline="0" dirty="0">
              <a:ln>
                <a:noFill/>
              </a:ln>
              <a:solidFill>
                <a:schemeClr val="bg1"/>
              </a:solidFill>
              <a:effectLst/>
              <a:uLnTx/>
              <a:uFillTx/>
              <a:latin typeface="+mj-lt"/>
              <a:ea typeface="+mj-ea"/>
              <a:cs typeface="+mj-cs"/>
            </a:endParaRPr>
          </a:p>
        </p:txBody>
      </p:sp>
      <p:sp>
        <p:nvSpPr>
          <p:cNvPr id="2" name="Rectangle 1"/>
          <p:cNvSpPr/>
          <p:nvPr/>
        </p:nvSpPr>
        <p:spPr>
          <a:xfrm>
            <a:off x="522160" y="1154552"/>
            <a:ext cx="8496944" cy="2339102"/>
          </a:xfrm>
          <a:prstGeom prst="rect">
            <a:avLst/>
          </a:prstGeom>
        </p:spPr>
        <p:txBody>
          <a:bodyPr wrap="square">
            <a:spAutoFit/>
          </a:bodyPr>
          <a:lstStyle/>
          <a:p>
            <a:pPr marL="342900" indent="-342900">
              <a:spcBef>
                <a:spcPts val="600"/>
              </a:spcBef>
              <a:spcAft>
                <a:spcPts val="600"/>
              </a:spcAft>
              <a:buFont typeface="Arial" pitchFamily="34" charset="0"/>
              <a:buChar char="•"/>
            </a:pPr>
            <a:r>
              <a:rPr lang="fr-FR" sz="2000" dirty="0" smtClean="0">
                <a:ln w="0"/>
                <a:solidFill>
                  <a:schemeClr val="tx2">
                    <a:lumMod val="75000"/>
                  </a:schemeClr>
                </a:solidFill>
                <a:effectLst/>
              </a:rPr>
              <a:t>Importance de la sécurité pour se prévenir contre les intrusions</a:t>
            </a:r>
            <a:endParaRPr lang="fr-FR" sz="2000" dirty="0" smtClean="0">
              <a:ln w="0"/>
              <a:solidFill>
                <a:schemeClr val="tx2">
                  <a:lumMod val="75000"/>
                </a:schemeClr>
              </a:solidFill>
              <a:effectLst/>
            </a:endParaRPr>
          </a:p>
          <a:p>
            <a:pPr marL="342900" indent="-342900">
              <a:spcBef>
                <a:spcPts val="600"/>
              </a:spcBef>
              <a:spcAft>
                <a:spcPts val="600"/>
              </a:spcAft>
              <a:buFont typeface="Arial" pitchFamily="34" charset="0"/>
              <a:buChar char="•"/>
            </a:pPr>
            <a:r>
              <a:rPr lang="fr-FR" sz="2000" dirty="0" smtClean="0">
                <a:ln w="0"/>
                <a:solidFill>
                  <a:schemeClr val="tx2">
                    <a:lumMod val="75000"/>
                  </a:schemeClr>
                </a:solidFill>
              </a:rPr>
              <a:t>Besoin </a:t>
            </a:r>
            <a:r>
              <a:rPr lang="fr-FR" sz="2000" dirty="0">
                <a:ln w="0"/>
                <a:solidFill>
                  <a:schemeClr val="tx2">
                    <a:lumMod val="75000"/>
                  </a:schemeClr>
                </a:solidFill>
              </a:rPr>
              <a:t>de communication des données en  temps réel </a:t>
            </a:r>
            <a:r>
              <a:rPr lang="fr-FR" sz="2000" dirty="0" smtClean="0">
                <a:ln w="0"/>
                <a:solidFill>
                  <a:schemeClr val="tx2">
                    <a:lumMod val="75000"/>
                  </a:schemeClr>
                </a:solidFill>
              </a:rPr>
              <a:t>entre l’utilisateur et son produit d’alarme :</a:t>
            </a:r>
          </a:p>
          <a:p>
            <a:pPr marL="342900" indent="-342900">
              <a:spcBef>
                <a:spcPts val="600"/>
              </a:spcBef>
              <a:spcAft>
                <a:spcPts val="600"/>
              </a:spcAft>
              <a:buFont typeface="Arial" pitchFamily="34" charset="0"/>
              <a:buChar char="•"/>
            </a:pPr>
            <a:r>
              <a:rPr lang="fr-FR" sz="2000" dirty="0" smtClean="0">
                <a:ln w="0"/>
                <a:solidFill>
                  <a:schemeClr val="tx2">
                    <a:lumMod val="75000"/>
                  </a:schemeClr>
                </a:solidFill>
              </a:rPr>
              <a:t>Moyens de communication :</a:t>
            </a:r>
            <a:r>
              <a:rPr lang="fr-FR" sz="2000" dirty="0" smtClean="0">
                <a:ln w="0"/>
                <a:solidFill>
                  <a:schemeClr val="tx2">
                    <a:lumMod val="75000"/>
                  </a:schemeClr>
                </a:solidFill>
              </a:rPr>
              <a:t> </a:t>
            </a:r>
            <a:endParaRPr lang="fr-FR" sz="2000" dirty="0" smtClean="0">
              <a:ln w="0"/>
              <a:solidFill>
                <a:schemeClr val="tx2">
                  <a:lumMod val="75000"/>
                </a:schemeClr>
              </a:solidFill>
            </a:endParaRPr>
          </a:p>
          <a:p>
            <a:pPr marL="800100" lvl="1" indent="-342900">
              <a:spcAft>
                <a:spcPts val="600"/>
              </a:spcAft>
              <a:buFont typeface="Arial" pitchFamily="34" charset="0"/>
              <a:buChar char="•"/>
            </a:pPr>
            <a:r>
              <a:rPr lang="fr-FR" dirty="0" smtClean="0">
                <a:ln w="0"/>
                <a:solidFill>
                  <a:schemeClr val="tx2">
                    <a:lumMod val="75000"/>
                  </a:schemeClr>
                </a:solidFill>
                <a:effectLst/>
              </a:rPr>
              <a:t>Le réseau GSM pour le co</a:t>
            </a:r>
            <a:r>
              <a:rPr lang="fr-FR" dirty="0" smtClean="0">
                <a:ln w="0"/>
                <a:solidFill>
                  <a:schemeClr val="tx2">
                    <a:lumMod val="75000"/>
                  </a:schemeClr>
                </a:solidFill>
              </a:rPr>
              <a:t>ntrôle de </a:t>
            </a:r>
            <a:r>
              <a:rPr lang="fr-FR" dirty="0" smtClean="0">
                <a:ln w="0"/>
                <a:solidFill>
                  <a:schemeClr val="tx2">
                    <a:lumMod val="75000"/>
                  </a:schemeClr>
                </a:solidFill>
              </a:rPr>
              <a:t>l’alarme (contrôle SMS).</a:t>
            </a:r>
            <a:endParaRPr lang="fr-FR" dirty="0" smtClean="0">
              <a:ln w="0"/>
              <a:solidFill>
                <a:schemeClr val="tx2">
                  <a:lumMod val="75000"/>
                </a:schemeClr>
              </a:solidFill>
              <a:effectLst/>
            </a:endParaRPr>
          </a:p>
          <a:p>
            <a:pPr marL="800100" lvl="1" indent="-342900">
              <a:spcAft>
                <a:spcPts val="600"/>
              </a:spcAft>
              <a:buFont typeface="Arial" pitchFamily="34" charset="0"/>
              <a:buChar char="•"/>
            </a:pPr>
            <a:r>
              <a:rPr lang="fr-FR" dirty="0" smtClean="0">
                <a:ln w="0"/>
                <a:solidFill>
                  <a:schemeClr val="tx2">
                    <a:lumMod val="75000"/>
                  </a:schemeClr>
                </a:solidFill>
              </a:rPr>
              <a:t>L’internet </a:t>
            </a:r>
            <a:r>
              <a:rPr lang="fr-FR" dirty="0" smtClean="0">
                <a:ln w="0"/>
                <a:solidFill>
                  <a:schemeClr val="tx2">
                    <a:lumMod val="75000"/>
                  </a:schemeClr>
                </a:solidFill>
              </a:rPr>
              <a:t>à travers le </a:t>
            </a:r>
            <a:r>
              <a:rPr lang="fr-FR" dirty="0" smtClean="0">
                <a:ln w="0"/>
                <a:solidFill>
                  <a:schemeClr val="tx2">
                    <a:lumMod val="75000"/>
                  </a:schemeClr>
                </a:solidFill>
              </a:rPr>
              <a:t>serveur </a:t>
            </a:r>
            <a:r>
              <a:rPr lang="fr-FR" dirty="0" err="1" smtClean="0">
                <a:ln w="0"/>
                <a:solidFill>
                  <a:schemeClr val="tx2">
                    <a:lumMod val="75000"/>
                  </a:schemeClr>
                </a:solidFill>
              </a:rPr>
              <a:t>cloud</a:t>
            </a:r>
            <a:r>
              <a:rPr lang="fr-FR" dirty="0" smtClean="0">
                <a:ln w="0"/>
                <a:solidFill>
                  <a:schemeClr val="tx2">
                    <a:lumMod val="75000"/>
                  </a:schemeClr>
                </a:solidFill>
              </a:rPr>
              <a:t> </a:t>
            </a:r>
            <a:r>
              <a:rPr lang="fr-FR" dirty="0" smtClean="0">
                <a:ln w="0"/>
                <a:solidFill>
                  <a:schemeClr val="tx2">
                    <a:lumMod val="75000"/>
                  </a:schemeClr>
                </a:solidFill>
              </a:rPr>
              <a:t>GCM (Push notification)</a:t>
            </a:r>
            <a:r>
              <a:rPr lang="fr-FR" dirty="0" smtClean="0">
                <a:ln w="0"/>
                <a:solidFill>
                  <a:schemeClr val="tx2">
                    <a:lumMod val="75000"/>
                  </a:schemeClr>
                </a:solidFill>
              </a:rPr>
              <a:t>.</a:t>
            </a:r>
            <a:endParaRPr lang="fr-FR" dirty="0" smtClean="0">
              <a:ln w="0"/>
              <a:solidFill>
                <a:schemeClr val="tx2">
                  <a:lumMod val="75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796" y="3390615"/>
            <a:ext cx="8098971" cy="311898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5958" y="5506771"/>
            <a:ext cx="370820" cy="523212"/>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02303" y="3422642"/>
            <a:ext cx="1136352" cy="642117"/>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68968" y="3560950"/>
            <a:ext cx="1093839" cy="623489"/>
          </a:xfrm>
          <a:prstGeom prst="rect">
            <a:avLst/>
          </a:prstGeom>
        </p:spPr>
      </p:pic>
      <p:sp>
        <p:nvSpPr>
          <p:cNvPr id="9" name="Oval 8"/>
          <p:cNvSpPr/>
          <p:nvPr/>
        </p:nvSpPr>
        <p:spPr>
          <a:xfrm>
            <a:off x="5402972" y="4717149"/>
            <a:ext cx="243085" cy="261257"/>
          </a:xfrm>
          <a:prstGeom prst="ellipse">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6923313" y="4927608"/>
            <a:ext cx="232229" cy="195943"/>
          </a:xfrm>
          <a:prstGeom prst="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Straight Arrow Connector 14"/>
          <p:cNvCxnSpPr>
            <a:stCxn id="9" idx="6"/>
            <a:endCxn id="13" idx="1"/>
          </p:cNvCxnSpPr>
          <p:nvPr/>
        </p:nvCxnSpPr>
        <p:spPr>
          <a:xfrm>
            <a:off x="5646057" y="4847778"/>
            <a:ext cx="1277256" cy="1778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4438655" y="3922262"/>
            <a:ext cx="2600776" cy="100534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1480457" y="3970293"/>
            <a:ext cx="1842187" cy="10552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1480457" y="4064759"/>
            <a:ext cx="1929493" cy="10587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8" idx="3"/>
            <a:endCxn id="13" idx="0"/>
          </p:cNvCxnSpPr>
          <p:nvPr/>
        </p:nvCxnSpPr>
        <p:spPr>
          <a:xfrm>
            <a:off x="4362807" y="3872695"/>
            <a:ext cx="2676621" cy="10549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7227484" y="4952109"/>
            <a:ext cx="243085" cy="261257"/>
          </a:xfrm>
          <a:prstGeom prst="ellipse">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p:cNvSpPr/>
          <p:nvPr/>
        </p:nvSpPr>
        <p:spPr>
          <a:xfrm>
            <a:off x="6284685" y="4424935"/>
            <a:ext cx="243085" cy="261257"/>
          </a:xfrm>
          <a:prstGeom prst="ellipse">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p:cNvSpPr/>
          <p:nvPr/>
        </p:nvSpPr>
        <p:spPr>
          <a:xfrm>
            <a:off x="8079591" y="4764322"/>
            <a:ext cx="243085" cy="261257"/>
          </a:xfrm>
          <a:prstGeom prst="ellipse">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p:cNvSpPr/>
          <p:nvPr/>
        </p:nvSpPr>
        <p:spPr>
          <a:xfrm>
            <a:off x="5287448" y="5136019"/>
            <a:ext cx="163163" cy="170269"/>
          </a:xfrm>
          <a:prstGeom prst="ellipse">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p:cNvSpPr/>
          <p:nvPr/>
        </p:nvSpPr>
        <p:spPr>
          <a:xfrm>
            <a:off x="5841122" y="5588652"/>
            <a:ext cx="150103" cy="163285"/>
          </a:xfrm>
          <a:prstGeom prst="ellipse">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val 60"/>
          <p:cNvSpPr/>
          <p:nvPr/>
        </p:nvSpPr>
        <p:spPr>
          <a:xfrm>
            <a:off x="6591300" y="5679965"/>
            <a:ext cx="243085" cy="261257"/>
          </a:xfrm>
          <a:prstGeom prst="ellipse">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389" name="Straight Arrow Connector 16388"/>
          <p:cNvCxnSpPr>
            <a:endCxn id="57" idx="5"/>
          </p:cNvCxnSpPr>
          <p:nvPr/>
        </p:nvCxnSpPr>
        <p:spPr>
          <a:xfrm flipH="1" flipV="1">
            <a:off x="6492171" y="4647932"/>
            <a:ext cx="547256" cy="279676"/>
          </a:xfrm>
          <a:prstGeom prst="straightConnector1">
            <a:avLst/>
          </a:prstGeom>
          <a:ln w="9525">
            <a:solidFill>
              <a:srgbClr val="33CC33">
                <a:alpha val="94000"/>
              </a:srgb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391" name="Straight Arrow Connector 16390"/>
          <p:cNvCxnSpPr>
            <a:endCxn id="61" idx="7"/>
          </p:cNvCxnSpPr>
          <p:nvPr/>
        </p:nvCxnSpPr>
        <p:spPr>
          <a:xfrm flipH="1">
            <a:off x="6798786" y="5164594"/>
            <a:ext cx="278741" cy="553631"/>
          </a:xfrm>
          <a:prstGeom prst="straightConnector1">
            <a:avLst/>
          </a:prstGeom>
          <a:ln w="9525">
            <a:solidFill>
              <a:srgbClr val="33CC33">
                <a:alpha val="94000"/>
              </a:srgb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395" name="Straight Arrow Connector 16394"/>
          <p:cNvCxnSpPr>
            <a:stCxn id="13" idx="3"/>
            <a:endCxn id="56" idx="2"/>
          </p:cNvCxnSpPr>
          <p:nvPr/>
        </p:nvCxnSpPr>
        <p:spPr>
          <a:xfrm>
            <a:off x="7155542" y="5025580"/>
            <a:ext cx="71942" cy="57158"/>
          </a:xfrm>
          <a:prstGeom prst="straightConnector1">
            <a:avLst/>
          </a:prstGeom>
          <a:ln w="9525">
            <a:solidFill>
              <a:srgbClr val="33CC33">
                <a:alpha val="94000"/>
              </a:srgb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397" name="Straight Arrow Connector 16396"/>
          <p:cNvCxnSpPr>
            <a:endCxn id="58" idx="2"/>
          </p:cNvCxnSpPr>
          <p:nvPr/>
        </p:nvCxnSpPr>
        <p:spPr>
          <a:xfrm flipV="1">
            <a:off x="7165625" y="4894951"/>
            <a:ext cx="913966" cy="139840"/>
          </a:xfrm>
          <a:prstGeom prst="straightConnector1">
            <a:avLst/>
          </a:prstGeom>
          <a:ln w="9525">
            <a:solidFill>
              <a:srgbClr val="33CC33">
                <a:alpha val="94000"/>
              </a:srgb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401" name="Straight Arrow Connector 16400"/>
          <p:cNvCxnSpPr>
            <a:stCxn id="13" idx="1"/>
            <a:endCxn id="60" idx="6"/>
          </p:cNvCxnSpPr>
          <p:nvPr/>
        </p:nvCxnSpPr>
        <p:spPr>
          <a:xfrm flipH="1">
            <a:off x="5991225" y="5025580"/>
            <a:ext cx="932088" cy="644715"/>
          </a:xfrm>
          <a:prstGeom prst="straightConnector1">
            <a:avLst/>
          </a:prstGeom>
          <a:ln w="9525">
            <a:solidFill>
              <a:srgbClr val="33CC33">
                <a:alpha val="94000"/>
              </a:srgb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403" name="Straight Arrow Connector 16402"/>
          <p:cNvCxnSpPr>
            <a:stCxn id="13" idx="1"/>
            <a:endCxn id="59" idx="6"/>
          </p:cNvCxnSpPr>
          <p:nvPr/>
        </p:nvCxnSpPr>
        <p:spPr>
          <a:xfrm flipH="1">
            <a:off x="5450611" y="5025580"/>
            <a:ext cx="1472702" cy="195574"/>
          </a:xfrm>
          <a:prstGeom prst="straightConnector1">
            <a:avLst/>
          </a:prstGeom>
          <a:ln w="9525">
            <a:solidFill>
              <a:srgbClr val="33CC33">
                <a:alpha val="94000"/>
              </a:srgb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405" name="Straight Arrow Connector 16404"/>
          <p:cNvCxnSpPr>
            <a:stCxn id="13" idx="1"/>
            <a:endCxn id="9" idx="6"/>
          </p:cNvCxnSpPr>
          <p:nvPr/>
        </p:nvCxnSpPr>
        <p:spPr>
          <a:xfrm flipH="1" flipV="1">
            <a:off x="5646057" y="4847778"/>
            <a:ext cx="1277256" cy="177802"/>
          </a:xfrm>
          <a:prstGeom prst="straightConnector1">
            <a:avLst/>
          </a:prstGeom>
          <a:ln w="9525">
            <a:solidFill>
              <a:srgbClr val="33CC33">
                <a:alpha val="94000"/>
              </a:srgb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6130575" y="4894950"/>
            <a:ext cx="167841" cy="158891"/>
          </a:xfrm>
          <a:prstGeom prst="ellipse">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408" name="Straight Arrow Connector 16407"/>
          <p:cNvCxnSpPr>
            <a:stCxn id="13" idx="1"/>
            <a:endCxn id="87" idx="6"/>
          </p:cNvCxnSpPr>
          <p:nvPr/>
        </p:nvCxnSpPr>
        <p:spPr>
          <a:xfrm flipH="1" flipV="1">
            <a:off x="6298416" y="4974396"/>
            <a:ext cx="624897" cy="51184"/>
          </a:xfrm>
          <a:prstGeom prst="straightConnector1">
            <a:avLst/>
          </a:prstGeom>
          <a:ln w="9525">
            <a:solidFill>
              <a:srgbClr val="33CC33">
                <a:alpha val="94000"/>
              </a:srgb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412" name="Straight Arrow Connector 16411"/>
          <p:cNvCxnSpPr>
            <a:endCxn id="8" idx="3"/>
          </p:cNvCxnSpPr>
          <p:nvPr/>
        </p:nvCxnSpPr>
        <p:spPr>
          <a:xfrm flipH="1" flipV="1">
            <a:off x="4362807" y="3872695"/>
            <a:ext cx="2560506" cy="1152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14" name="Straight Arrow Connector 16413"/>
          <p:cNvCxnSpPr/>
          <p:nvPr/>
        </p:nvCxnSpPr>
        <p:spPr>
          <a:xfrm flipH="1">
            <a:off x="1421842" y="4024365"/>
            <a:ext cx="1900802" cy="1010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7704552" y="6509603"/>
            <a:ext cx="143996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37" name="Espace réservé du numéro de diapositive 40"/>
          <p:cNvSpPr>
            <a:spLocks noGrp="1"/>
          </p:cNvSpPr>
          <p:nvPr>
            <p:ph type="sldNum" sz="quarter" idx="12"/>
          </p:nvPr>
        </p:nvSpPr>
        <p:spPr>
          <a:xfrm>
            <a:off x="8151688" y="6507040"/>
            <a:ext cx="8128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3</a:t>
            </a:fld>
            <a:r>
              <a:rPr lang="fr-BE" dirty="0" smtClean="0">
                <a:solidFill>
                  <a:schemeClr val="tx2">
                    <a:lumMod val="75000"/>
                  </a:schemeClr>
                </a:solidFill>
              </a:rPr>
              <a:t>/24</a:t>
            </a:r>
            <a:endParaRPr lang="fr-BE" dirty="0">
              <a:solidFill>
                <a:schemeClr val="tx2">
                  <a:lumMod val="75000"/>
                </a:schemeClr>
              </a:solidFill>
            </a:endParaRPr>
          </a:p>
        </p:txBody>
      </p:sp>
      <p:sp>
        <p:nvSpPr>
          <p:cNvPr id="99" name="Espace réservé du pied de page 41"/>
          <p:cNvSpPr>
            <a:spLocks noGrp="1"/>
          </p:cNvSpPr>
          <p:nvPr>
            <p:ph type="ftr" sz="quarter" idx="11"/>
          </p:nvPr>
        </p:nvSpPr>
        <p:spPr>
          <a:xfrm>
            <a:off x="60206" y="6529775"/>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sp>
        <p:nvSpPr>
          <p:cNvPr id="38" name="Rectangle 37"/>
          <p:cNvSpPr/>
          <p:nvPr/>
        </p:nvSpPr>
        <p:spPr>
          <a:xfrm>
            <a:off x="-7974784" y="1965749"/>
            <a:ext cx="8496944" cy="2400657"/>
          </a:xfrm>
          <a:prstGeom prst="rect">
            <a:avLst/>
          </a:prstGeom>
        </p:spPr>
        <p:txBody>
          <a:bodyPr wrap="square">
            <a:spAutoFit/>
          </a:bodyPr>
          <a:lstStyle/>
          <a:p>
            <a:pPr>
              <a:spcBef>
                <a:spcPts val="600"/>
              </a:spcBef>
              <a:spcAft>
                <a:spcPts val="600"/>
              </a:spcAft>
            </a:pPr>
            <a:r>
              <a:rPr lang="fr-FR" sz="2000" b="1" dirty="0">
                <a:ln w="0"/>
                <a:solidFill>
                  <a:schemeClr val="tx2">
                    <a:lumMod val="75000"/>
                  </a:schemeClr>
                </a:solidFill>
              </a:rPr>
              <a:t> </a:t>
            </a:r>
            <a:r>
              <a:rPr lang="fr-FR" sz="2000" b="1" dirty="0" smtClean="0">
                <a:ln w="0"/>
                <a:solidFill>
                  <a:schemeClr val="tx2">
                    <a:lumMod val="75000"/>
                  </a:schemeClr>
                </a:solidFill>
              </a:rPr>
              <a:t>     </a:t>
            </a:r>
            <a:r>
              <a:rPr lang="fr-FR" sz="2000" b="1" dirty="0" smtClean="0">
                <a:ln w="0"/>
                <a:solidFill>
                  <a:schemeClr val="tx2">
                    <a:lumMod val="75000"/>
                  </a:schemeClr>
                </a:solidFill>
                <a:effectLst/>
              </a:rPr>
              <a:t>Objectifs du Projet:</a:t>
            </a:r>
          </a:p>
          <a:p>
            <a:pPr marL="342900" indent="-342900">
              <a:spcBef>
                <a:spcPts val="600"/>
              </a:spcBef>
              <a:spcAft>
                <a:spcPts val="600"/>
              </a:spcAft>
              <a:buFont typeface="Wingdings" pitchFamily="2" charset="2"/>
              <a:buChar char="Ø"/>
            </a:pPr>
            <a:r>
              <a:rPr lang="fr-FR" sz="2000" dirty="0" smtClean="0">
                <a:ln w="0"/>
                <a:solidFill>
                  <a:schemeClr val="tx2">
                    <a:lumMod val="75000"/>
                  </a:schemeClr>
                </a:solidFill>
              </a:rPr>
              <a:t>Développer un driver pour un module de transmission 3G d’un produit alarme de </a:t>
            </a:r>
            <a:r>
              <a:rPr lang="fr-FR" sz="2000" dirty="0" err="1" smtClean="0">
                <a:ln w="0"/>
                <a:solidFill>
                  <a:schemeClr val="tx2">
                    <a:lumMod val="75000"/>
                  </a:schemeClr>
                </a:solidFill>
              </a:rPr>
              <a:t>Comelit</a:t>
            </a:r>
            <a:endParaRPr lang="fr-FR" sz="2000" dirty="0" smtClean="0">
              <a:ln w="0"/>
              <a:solidFill>
                <a:schemeClr val="tx2">
                  <a:lumMod val="75000"/>
                </a:schemeClr>
              </a:solidFill>
            </a:endParaRPr>
          </a:p>
          <a:p>
            <a:pPr marL="342900" indent="-342900">
              <a:spcBef>
                <a:spcPts val="600"/>
              </a:spcBef>
              <a:spcAft>
                <a:spcPts val="600"/>
              </a:spcAft>
              <a:buFont typeface="Wingdings" pitchFamily="2" charset="2"/>
              <a:buChar char="Ø"/>
            </a:pPr>
            <a:r>
              <a:rPr lang="fr-FR" sz="2000" dirty="0" smtClean="0">
                <a:ln w="0"/>
                <a:solidFill>
                  <a:schemeClr val="tx2">
                    <a:lumMod val="75000"/>
                  </a:schemeClr>
                </a:solidFill>
              </a:rPr>
              <a:t>Développer le service contrôle SMS</a:t>
            </a:r>
          </a:p>
          <a:p>
            <a:pPr marL="342900" indent="-342900">
              <a:spcBef>
                <a:spcPts val="600"/>
              </a:spcBef>
              <a:spcAft>
                <a:spcPts val="600"/>
              </a:spcAft>
              <a:buFont typeface="Wingdings" pitchFamily="2" charset="2"/>
              <a:buChar char="Ø"/>
            </a:pPr>
            <a:r>
              <a:rPr lang="fr-FR" sz="2000" dirty="0" smtClean="0">
                <a:ln w="0"/>
                <a:solidFill>
                  <a:schemeClr val="tx2">
                    <a:lumMod val="75000"/>
                  </a:schemeClr>
                </a:solidFill>
              </a:rPr>
              <a:t>Développer le service push notification et une application </a:t>
            </a:r>
            <a:r>
              <a:rPr lang="fr-FR" sz="2000" dirty="0" err="1" smtClean="0">
                <a:ln w="0"/>
                <a:solidFill>
                  <a:schemeClr val="tx2">
                    <a:lumMod val="75000"/>
                  </a:schemeClr>
                </a:solidFill>
              </a:rPr>
              <a:t>Android</a:t>
            </a:r>
            <a:r>
              <a:rPr lang="fr-FR" sz="2000" dirty="0" smtClean="0">
                <a:ln w="0"/>
                <a:solidFill>
                  <a:schemeClr val="tx2">
                    <a:lumMod val="75000"/>
                  </a:schemeClr>
                </a:solidFill>
              </a:rPr>
              <a:t> supportant ce service</a:t>
            </a:r>
            <a:endParaRPr lang="fr-FR" dirty="0" smtClean="0">
              <a:ln w="0"/>
              <a:solidFill>
                <a:schemeClr val="tx2">
                  <a:lumMod val="75000"/>
                </a:schemeClr>
              </a:solidFill>
            </a:endParaRPr>
          </a:p>
        </p:txBody>
      </p:sp>
    </p:spTree>
    <p:custDataLst>
      <p:tags r:id="rId1"/>
    </p:custDataLst>
    <p:extLst>
      <p:ext uri="{BB962C8B-B14F-4D97-AF65-F5344CB8AC3E}">
        <p14:creationId xmlns:p14="http://schemas.microsoft.com/office/powerpoint/2010/main" val="3630559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 presetClass="entr" presetSubtype="0" fill="hold" nodeType="withEffect">
                                  <p:stCondLst>
                                    <p:cond delay="0"/>
                                  </p:stCondLst>
                                  <p:childTnLst>
                                    <p:set>
                                      <p:cBhvr>
                                        <p:cTn id="19" dur="1" fill="hold">
                                          <p:stCondLst>
                                            <p:cond delay="9"/>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fade">
                                      <p:cBhvr>
                                        <p:cTn id="24" dur="1200"/>
                                        <p:tgtEl>
                                          <p:spTgt spid="2">
                                            <p:txEl>
                                              <p:pRg st="3" end="3"/>
                                            </p:txEl>
                                          </p:spTgt>
                                        </p:tgtEl>
                                      </p:cBhvr>
                                    </p:animEffect>
                                  </p:childTnLst>
                                </p:cTn>
                              </p:par>
                              <p:par>
                                <p:cTn id="25" presetID="10" presetClass="entr" presetSubtype="0" fill="hold" nodeType="withEffect">
                                  <p:stCondLst>
                                    <p:cond delay="4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left)">
                                      <p:cBhvr>
                                        <p:cTn id="31" dur="500"/>
                                        <p:tgtEl>
                                          <p:spTgt spid="50"/>
                                        </p:tgtEl>
                                      </p:cBhvr>
                                    </p:animEffect>
                                  </p:childTnLst>
                                </p:cTn>
                              </p:par>
                              <p:par>
                                <p:cTn id="32" presetID="22" presetClass="exit" presetSubtype="8" fill="hold" nodeType="withEffect">
                                  <p:stCondLst>
                                    <p:cond delay="600"/>
                                  </p:stCondLst>
                                  <p:childTnLst>
                                    <p:animEffect transition="out" filter="wipe(left)">
                                      <p:cBhvr>
                                        <p:cTn id="33" dur="500"/>
                                        <p:tgtEl>
                                          <p:spTgt spid="50"/>
                                        </p:tgtEl>
                                      </p:cBhvr>
                                    </p:animEffect>
                                    <p:set>
                                      <p:cBhvr>
                                        <p:cTn id="34" dur="1" fill="hold">
                                          <p:stCondLst>
                                            <p:cond delay="499"/>
                                          </p:stCondLst>
                                        </p:cTn>
                                        <p:tgtEl>
                                          <p:spTgt spid="50"/>
                                        </p:tgtEl>
                                        <p:attrNameLst>
                                          <p:attrName>style.visibility</p:attrName>
                                        </p:attrNameLst>
                                      </p:cBhvr>
                                      <p:to>
                                        <p:strVal val="hidden"/>
                                      </p:to>
                                    </p:set>
                                  </p:childTnLst>
                                </p:cTn>
                              </p:par>
                            </p:childTnLst>
                          </p:cTn>
                        </p:par>
                        <p:par>
                          <p:cTn id="35" fill="hold">
                            <p:stCondLst>
                              <p:cond delay="2300"/>
                            </p:stCondLst>
                            <p:childTnLst>
                              <p:par>
                                <p:cTn id="36" presetID="22" presetClass="entr" presetSubtype="8" fill="hold" nodeType="afterEffect">
                                  <p:stCondLst>
                                    <p:cond delay="400"/>
                                  </p:stCondLst>
                                  <p:childTnLst>
                                    <p:set>
                                      <p:cBhvr>
                                        <p:cTn id="37" dur="1" fill="hold">
                                          <p:stCondLst>
                                            <p:cond delay="0"/>
                                          </p:stCondLst>
                                        </p:cTn>
                                        <p:tgtEl>
                                          <p:spTgt spid="52"/>
                                        </p:tgtEl>
                                        <p:attrNameLst>
                                          <p:attrName>style.visibility</p:attrName>
                                        </p:attrNameLst>
                                      </p:cBhvr>
                                      <p:to>
                                        <p:strVal val="visible"/>
                                      </p:to>
                                    </p:set>
                                    <p:animEffect transition="in" filter="wipe(left)">
                                      <p:cBhvr>
                                        <p:cTn id="38" dur="500"/>
                                        <p:tgtEl>
                                          <p:spTgt spid="52"/>
                                        </p:tgtEl>
                                      </p:cBhvr>
                                    </p:animEffect>
                                  </p:childTnLst>
                                </p:cTn>
                              </p:par>
                              <p:par>
                                <p:cTn id="39" presetID="22" presetClass="exit" presetSubtype="8" fill="hold" nodeType="withEffect">
                                  <p:stCondLst>
                                    <p:cond delay="900"/>
                                  </p:stCondLst>
                                  <p:childTnLst>
                                    <p:animEffect transition="out" filter="wipe(left)">
                                      <p:cBhvr>
                                        <p:cTn id="40" dur="500"/>
                                        <p:tgtEl>
                                          <p:spTgt spid="52"/>
                                        </p:tgtEl>
                                      </p:cBhvr>
                                    </p:animEffect>
                                    <p:set>
                                      <p:cBhvr>
                                        <p:cTn id="41" dur="1" fill="hold">
                                          <p:stCondLst>
                                            <p:cond delay="499"/>
                                          </p:stCondLst>
                                        </p:cTn>
                                        <p:tgtEl>
                                          <p:spTgt spid="52"/>
                                        </p:tgtEl>
                                        <p:attrNameLst>
                                          <p:attrName>style.visibility</p:attrName>
                                        </p:attrNameLst>
                                      </p:cBhvr>
                                      <p:to>
                                        <p:strVal val="hidden"/>
                                      </p:to>
                                    </p:set>
                                  </p:childTnLst>
                                </p:cTn>
                              </p:par>
                            </p:childTnLst>
                          </p:cTn>
                        </p:par>
                        <p:par>
                          <p:cTn id="42" fill="hold">
                            <p:stCondLst>
                              <p:cond delay="3700"/>
                            </p:stCondLst>
                            <p:childTnLst>
                              <p:par>
                                <p:cTn id="43" presetID="1" presetClass="entr" presetSubtype="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par>
                          <p:cTn id="45" fill="hold">
                            <p:stCondLst>
                              <p:cond delay="3700"/>
                            </p:stCondLst>
                            <p:childTnLst>
                              <p:par>
                                <p:cTn id="46" presetID="22" presetClass="entr" presetSubtype="4" fill="hold" nodeType="afterEffect">
                                  <p:stCondLst>
                                    <p:cond delay="0"/>
                                  </p:stCondLst>
                                  <p:childTnLst>
                                    <p:set>
                                      <p:cBhvr>
                                        <p:cTn id="47" dur="1" fill="hold">
                                          <p:stCondLst>
                                            <p:cond delay="0"/>
                                          </p:stCondLst>
                                        </p:cTn>
                                        <p:tgtEl>
                                          <p:spTgt spid="16397"/>
                                        </p:tgtEl>
                                        <p:attrNameLst>
                                          <p:attrName>style.visibility</p:attrName>
                                        </p:attrNameLst>
                                      </p:cBhvr>
                                      <p:to>
                                        <p:strVal val="visible"/>
                                      </p:to>
                                    </p:set>
                                    <p:animEffect transition="in" filter="wipe(down)">
                                      <p:cBhvr>
                                        <p:cTn id="48" dur="500"/>
                                        <p:tgtEl>
                                          <p:spTgt spid="16397"/>
                                        </p:tgtEl>
                                      </p:cBhvr>
                                    </p:animEffect>
                                  </p:childTnLst>
                                </p:cTn>
                              </p:par>
                              <p:par>
                                <p:cTn id="49" presetID="22" presetClass="entr" presetSubtype="4" fill="hold" nodeType="withEffect">
                                  <p:stCondLst>
                                    <p:cond delay="0"/>
                                  </p:stCondLst>
                                  <p:childTnLst>
                                    <p:set>
                                      <p:cBhvr>
                                        <p:cTn id="50" dur="1" fill="hold">
                                          <p:stCondLst>
                                            <p:cond delay="0"/>
                                          </p:stCondLst>
                                        </p:cTn>
                                        <p:tgtEl>
                                          <p:spTgt spid="16391"/>
                                        </p:tgtEl>
                                        <p:attrNameLst>
                                          <p:attrName>style.visibility</p:attrName>
                                        </p:attrNameLst>
                                      </p:cBhvr>
                                      <p:to>
                                        <p:strVal val="visible"/>
                                      </p:to>
                                    </p:set>
                                    <p:animEffect transition="in" filter="wipe(down)">
                                      <p:cBhvr>
                                        <p:cTn id="51" dur="500"/>
                                        <p:tgtEl>
                                          <p:spTgt spid="16391"/>
                                        </p:tgtEl>
                                      </p:cBhvr>
                                    </p:animEffect>
                                  </p:childTnLst>
                                </p:cTn>
                              </p:par>
                              <p:par>
                                <p:cTn id="52" presetID="22" presetClass="entr" presetSubtype="4" fill="hold" nodeType="withEffect">
                                  <p:stCondLst>
                                    <p:cond delay="0"/>
                                  </p:stCondLst>
                                  <p:childTnLst>
                                    <p:set>
                                      <p:cBhvr>
                                        <p:cTn id="53" dur="1" fill="hold">
                                          <p:stCondLst>
                                            <p:cond delay="0"/>
                                          </p:stCondLst>
                                        </p:cTn>
                                        <p:tgtEl>
                                          <p:spTgt spid="16401"/>
                                        </p:tgtEl>
                                        <p:attrNameLst>
                                          <p:attrName>style.visibility</p:attrName>
                                        </p:attrNameLst>
                                      </p:cBhvr>
                                      <p:to>
                                        <p:strVal val="visible"/>
                                      </p:to>
                                    </p:set>
                                    <p:animEffect transition="in" filter="wipe(down)">
                                      <p:cBhvr>
                                        <p:cTn id="54" dur="500"/>
                                        <p:tgtEl>
                                          <p:spTgt spid="16401"/>
                                        </p:tgtEl>
                                      </p:cBhvr>
                                    </p:animEffect>
                                  </p:childTnLst>
                                </p:cTn>
                              </p:par>
                              <p:par>
                                <p:cTn id="55" presetID="22" presetClass="entr" presetSubtype="4" fill="hold" nodeType="withEffect">
                                  <p:stCondLst>
                                    <p:cond delay="0"/>
                                  </p:stCondLst>
                                  <p:childTnLst>
                                    <p:set>
                                      <p:cBhvr>
                                        <p:cTn id="56" dur="1" fill="hold">
                                          <p:stCondLst>
                                            <p:cond delay="0"/>
                                          </p:stCondLst>
                                        </p:cTn>
                                        <p:tgtEl>
                                          <p:spTgt spid="16403"/>
                                        </p:tgtEl>
                                        <p:attrNameLst>
                                          <p:attrName>style.visibility</p:attrName>
                                        </p:attrNameLst>
                                      </p:cBhvr>
                                      <p:to>
                                        <p:strVal val="visible"/>
                                      </p:to>
                                    </p:set>
                                    <p:animEffect transition="in" filter="wipe(down)">
                                      <p:cBhvr>
                                        <p:cTn id="57" dur="500"/>
                                        <p:tgtEl>
                                          <p:spTgt spid="16403"/>
                                        </p:tgtEl>
                                      </p:cBhvr>
                                    </p:animEffect>
                                  </p:childTnLst>
                                </p:cTn>
                              </p:par>
                              <p:par>
                                <p:cTn id="58" presetID="22" presetClass="entr" presetSubtype="4" fill="hold" nodeType="withEffect">
                                  <p:stCondLst>
                                    <p:cond delay="0"/>
                                  </p:stCondLst>
                                  <p:childTnLst>
                                    <p:set>
                                      <p:cBhvr>
                                        <p:cTn id="59" dur="1" fill="hold">
                                          <p:stCondLst>
                                            <p:cond delay="0"/>
                                          </p:stCondLst>
                                        </p:cTn>
                                        <p:tgtEl>
                                          <p:spTgt spid="16405"/>
                                        </p:tgtEl>
                                        <p:attrNameLst>
                                          <p:attrName>style.visibility</p:attrName>
                                        </p:attrNameLst>
                                      </p:cBhvr>
                                      <p:to>
                                        <p:strVal val="visible"/>
                                      </p:to>
                                    </p:set>
                                    <p:animEffect transition="in" filter="wipe(down)">
                                      <p:cBhvr>
                                        <p:cTn id="60" dur="500"/>
                                        <p:tgtEl>
                                          <p:spTgt spid="16405"/>
                                        </p:tgtEl>
                                      </p:cBhvr>
                                    </p:animEffect>
                                  </p:childTnLst>
                                </p:cTn>
                              </p:par>
                              <p:par>
                                <p:cTn id="61" presetID="22" presetClass="entr" presetSubtype="4" fill="hold" nodeType="withEffect">
                                  <p:stCondLst>
                                    <p:cond delay="0"/>
                                  </p:stCondLst>
                                  <p:childTnLst>
                                    <p:set>
                                      <p:cBhvr>
                                        <p:cTn id="62" dur="1" fill="hold">
                                          <p:stCondLst>
                                            <p:cond delay="0"/>
                                          </p:stCondLst>
                                        </p:cTn>
                                        <p:tgtEl>
                                          <p:spTgt spid="16389"/>
                                        </p:tgtEl>
                                        <p:attrNameLst>
                                          <p:attrName>style.visibility</p:attrName>
                                        </p:attrNameLst>
                                      </p:cBhvr>
                                      <p:to>
                                        <p:strVal val="visible"/>
                                      </p:to>
                                    </p:set>
                                    <p:animEffect transition="in" filter="wipe(down)">
                                      <p:cBhvr>
                                        <p:cTn id="63" dur="500"/>
                                        <p:tgtEl>
                                          <p:spTgt spid="16389"/>
                                        </p:tgtEl>
                                      </p:cBhvr>
                                    </p:animEffect>
                                  </p:childTnLst>
                                </p:cTn>
                              </p:par>
                              <p:par>
                                <p:cTn id="64" presetID="22" presetClass="entr" presetSubtype="4" fill="hold" nodeType="withEffect">
                                  <p:stCondLst>
                                    <p:cond delay="0"/>
                                  </p:stCondLst>
                                  <p:childTnLst>
                                    <p:set>
                                      <p:cBhvr>
                                        <p:cTn id="65" dur="1" fill="hold">
                                          <p:stCondLst>
                                            <p:cond delay="0"/>
                                          </p:stCondLst>
                                        </p:cTn>
                                        <p:tgtEl>
                                          <p:spTgt spid="16395"/>
                                        </p:tgtEl>
                                        <p:attrNameLst>
                                          <p:attrName>style.visibility</p:attrName>
                                        </p:attrNameLst>
                                      </p:cBhvr>
                                      <p:to>
                                        <p:strVal val="visible"/>
                                      </p:to>
                                    </p:set>
                                    <p:animEffect transition="in" filter="wipe(down)">
                                      <p:cBhvr>
                                        <p:cTn id="66" dur="500"/>
                                        <p:tgtEl>
                                          <p:spTgt spid="16395"/>
                                        </p:tgtEl>
                                      </p:cBhvr>
                                    </p:animEffect>
                                  </p:childTnLst>
                                </p:cTn>
                              </p:par>
                              <p:par>
                                <p:cTn id="67" presetID="22" presetClass="entr" presetSubtype="4" fill="hold" nodeType="withEffect">
                                  <p:stCondLst>
                                    <p:cond delay="0"/>
                                  </p:stCondLst>
                                  <p:childTnLst>
                                    <p:set>
                                      <p:cBhvr>
                                        <p:cTn id="68" dur="1" fill="hold">
                                          <p:stCondLst>
                                            <p:cond delay="0"/>
                                          </p:stCondLst>
                                        </p:cTn>
                                        <p:tgtEl>
                                          <p:spTgt spid="16408"/>
                                        </p:tgtEl>
                                        <p:attrNameLst>
                                          <p:attrName>style.visibility</p:attrName>
                                        </p:attrNameLst>
                                      </p:cBhvr>
                                      <p:to>
                                        <p:strVal val="visible"/>
                                      </p:to>
                                    </p:set>
                                    <p:animEffect transition="in" filter="wipe(down)">
                                      <p:cBhvr>
                                        <p:cTn id="69" dur="500"/>
                                        <p:tgtEl>
                                          <p:spTgt spid="16408"/>
                                        </p:tgtEl>
                                      </p:cBhvr>
                                    </p:animEffect>
                                  </p:childTnLst>
                                </p:cTn>
                              </p:par>
                              <p:par>
                                <p:cTn id="70" presetID="1" presetClass="entr" presetSubtype="0" fill="hold" grpId="0" nodeType="withEffect">
                                  <p:stCondLst>
                                    <p:cond delay="500"/>
                                  </p:stCondLst>
                                  <p:childTnLst>
                                    <p:set>
                                      <p:cBhvr>
                                        <p:cTn id="71" dur="1" fill="hold">
                                          <p:stCondLst>
                                            <p:cond delay="0"/>
                                          </p:stCondLst>
                                        </p:cTn>
                                        <p:tgtEl>
                                          <p:spTgt spid="56"/>
                                        </p:tgtEl>
                                        <p:attrNameLst>
                                          <p:attrName>style.visibility</p:attrName>
                                        </p:attrNameLst>
                                      </p:cBhvr>
                                      <p:to>
                                        <p:strVal val="visible"/>
                                      </p:to>
                                    </p:set>
                                  </p:childTnLst>
                                </p:cTn>
                              </p:par>
                              <p:par>
                                <p:cTn id="72" presetID="1" presetClass="entr" presetSubtype="0" fill="hold" grpId="0" nodeType="withEffect">
                                  <p:stCondLst>
                                    <p:cond delay="500"/>
                                  </p:stCondLst>
                                  <p:childTnLst>
                                    <p:set>
                                      <p:cBhvr>
                                        <p:cTn id="73" dur="1" fill="hold">
                                          <p:stCondLst>
                                            <p:cond delay="0"/>
                                          </p:stCondLst>
                                        </p:cTn>
                                        <p:tgtEl>
                                          <p:spTgt spid="57"/>
                                        </p:tgtEl>
                                        <p:attrNameLst>
                                          <p:attrName>style.visibility</p:attrName>
                                        </p:attrNameLst>
                                      </p:cBhvr>
                                      <p:to>
                                        <p:strVal val="visible"/>
                                      </p:to>
                                    </p:set>
                                  </p:childTnLst>
                                </p:cTn>
                              </p:par>
                              <p:par>
                                <p:cTn id="74" presetID="1" presetClass="entr" presetSubtype="0" fill="hold" grpId="0" nodeType="withEffect">
                                  <p:stCondLst>
                                    <p:cond delay="500"/>
                                  </p:stCondLst>
                                  <p:childTnLst>
                                    <p:set>
                                      <p:cBhvr>
                                        <p:cTn id="75" dur="1" fill="hold">
                                          <p:stCondLst>
                                            <p:cond delay="0"/>
                                          </p:stCondLst>
                                        </p:cTn>
                                        <p:tgtEl>
                                          <p:spTgt spid="58"/>
                                        </p:tgtEl>
                                        <p:attrNameLst>
                                          <p:attrName>style.visibility</p:attrName>
                                        </p:attrNameLst>
                                      </p:cBhvr>
                                      <p:to>
                                        <p:strVal val="visible"/>
                                      </p:to>
                                    </p:set>
                                  </p:childTnLst>
                                </p:cTn>
                              </p:par>
                              <p:par>
                                <p:cTn id="76" presetID="1" presetClass="entr" presetSubtype="0" fill="hold" grpId="0" nodeType="withEffect">
                                  <p:stCondLst>
                                    <p:cond delay="500"/>
                                  </p:stCondLst>
                                  <p:childTnLst>
                                    <p:set>
                                      <p:cBhvr>
                                        <p:cTn id="77" dur="1" fill="hold">
                                          <p:stCondLst>
                                            <p:cond delay="0"/>
                                          </p:stCondLst>
                                        </p:cTn>
                                        <p:tgtEl>
                                          <p:spTgt spid="59"/>
                                        </p:tgtEl>
                                        <p:attrNameLst>
                                          <p:attrName>style.visibility</p:attrName>
                                        </p:attrNameLst>
                                      </p:cBhvr>
                                      <p:to>
                                        <p:strVal val="visible"/>
                                      </p:to>
                                    </p:set>
                                  </p:childTnLst>
                                </p:cTn>
                              </p:par>
                              <p:par>
                                <p:cTn id="78" presetID="1" presetClass="entr" presetSubtype="0" fill="hold" grpId="0" nodeType="withEffect">
                                  <p:stCondLst>
                                    <p:cond delay="500"/>
                                  </p:stCondLst>
                                  <p:childTnLst>
                                    <p:set>
                                      <p:cBhvr>
                                        <p:cTn id="79" dur="1" fill="hold">
                                          <p:stCondLst>
                                            <p:cond delay="0"/>
                                          </p:stCondLst>
                                        </p:cTn>
                                        <p:tgtEl>
                                          <p:spTgt spid="60"/>
                                        </p:tgtEl>
                                        <p:attrNameLst>
                                          <p:attrName>style.visibility</p:attrName>
                                        </p:attrNameLst>
                                      </p:cBhvr>
                                      <p:to>
                                        <p:strVal val="visible"/>
                                      </p:to>
                                    </p:set>
                                  </p:childTnLst>
                                </p:cTn>
                              </p:par>
                              <p:par>
                                <p:cTn id="80" presetID="1" presetClass="entr" presetSubtype="0" fill="hold" grpId="0" nodeType="withEffect">
                                  <p:stCondLst>
                                    <p:cond delay="500"/>
                                  </p:stCondLst>
                                  <p:childTnLst>
                                    <p:set>
                                      <p:cBhvr>
                                        <p:cTn id="81" dur="1" fill="hold">
                                          <p:stCondLst>
                                            <p:cond delay="0"/>
                                          </p:stCondLst>
                                        </p:cTn>
                                        <p:tgtEl>
                                          <p:spTgt spid="61"/>
                                        </p:tgtEl>
                                        <p:attrNameLst>
                                          <p:attrName>style.visibility</p:attrName>
                                        </p:attrNameLst>
                                      </p:cBhvr>
                                      <p:to>
                                        <p:strVal val="visible"/>
                                      </p:to>
                                    </p:set>
                                  </p:childTnLst>
                                </p:cTn>
                              </p:par>
                              <p:par>
                                <p:cTn id="82" presetID="1" presetClass="entr" presetSubtype="0" fill="hold" grpId="0" nodeType="withEffect">
                                  <p:stCondLst>
                                    <p:cond delay="500"/>
                                  </p:stCondLst>
                                  <p:childTnLst>
                                    <p:set>
                                      <p:cBhvr>
                                        <p:cTn id="83" dur="1" fill="hold">
                                          <p:stCondLst>
                                            <p:cond delay="0"/>
                                          </p:stCondLst>
                                        </p:cTn>
                                        <p:tgtEl>
                                          <p:spTgt spid="87"/>
                                        </p:tgtEl>
                                        <p:attrNameLst>
                                          <p:attrName>style.visibility</p:attrName>
                                        </p:attrNameLst>
                                      </p:cBhvr>
                                      <p:to>
                                        <p:strVal val="visible"/>
                                      </p:to>
                                    </p:set>
                                  </p:childTnLst>
                                </p:cTn>
                              </p:par>
                              <p:par>
                                <p:cTn id="84" presetID="1" presetClass="entr" presetSubtype="0" fill="hold" grpId="0" nodeType="withEffect">
                                  <p:stCondLst>
                                    <p:cond delay="500"/>
                                  </p:stCondLst>
                                  <p:childTnLst>
                                    <p:set>
                                      <p:cBhvr>
                                        <p:cTn id="85" dur="1" fill="hold">
                                          <p:stCondLst>
                                            <p:cond delay="0"/>
                                          </p:stCondLst>
                                        </p:cTn>
                                        <p:tgtEl>
                                          <p:spTgt spid="9"/>
                                        </p:tgtEl>
                                        <p:attrNameLst>
                                          <p:attrName>style.visibility</p:attrName>
                                        </p:attrNameLst>
                                      </p:cBhvr>
                                      <p:to>
                                        <p:strVal val="visible"/>
                                      </p:to>
                                    </p:set>
                                  </p:childTnLst>
                                </p:cTn>
                              </p:par>
                            </p:childTnLst>
                          </p:cTn>
                        </p:par>
                        <p:par>
                          <p:cTn id="86" fill="hold">
                            <p:stCondLst>
                              <p:cond delay="4200"/>
                            </p:stCondLst>
                            <p:childTnLst>
                              <p:par>
                                <p:cTn id="87" presetID="22" presetClass="exit" presetSubtype="4" fill="hold" nodeType="afterEffect">
                                  <p:stCondLst>
                                    <p:cond delay="0"/>
                                  </p:stCondLst>
                                  <p:childTnLst>
                                    <p:animEffect transition="out" filter="wipe(down)">
                                      <p:cBhvr>
                                        <p:cTn id="88" dur="500"/>
                                        <p:tgtEl>
                                          <p:spTgt spid="16397"/>
                                        </p:tgtEl>
                                      </p:cBhvr>
                                    </p:animEffect>
                                    <p:set>
                                      <p:cBhvr>
                                        <p:cTn id="89" dur="1" fill="hold">
                                          <p:stCondLst>
                                            <p:cond delay="499"/>
                                          </p:stCondLst>
                                        </p:cTn>
                                        <p:tgtEl>
                                          <p:spTgt spid="16397"/>
                                        </p:tgtEl>
                                        <p:attrNameLst>
                                          <p:attrName>style.visibility</p:attrName>
                                        </p:attrNameLst>
                                      </p:cBhvr>
                                      <p:to>
                                        <p:strVal val="hidden"/>
                                      </p:to>
                                    </p:set>
                                  </p:childTnLst>
                                </p:cTn>
                              </p:par>
                              <p:par>
                                <p:cTn id="90" presetID="22" presetClass="exit" presetSubtype="4" fill="hold" nodeType="withEffect">
                                  <p:stCondLst>
                                    <p:cond delay="0"/>
                                  </p:stCondLst>
                                  <p:childTnLst>
                                    <p:animEffect transition="out" filter="wipe(down)">
                                      <p:cBhvr>
                                        <p:cTn id="91" dur="500"/>
                                        <p:tgtEl>
                                          <p:spTgt spid="16391"/>
                                        </p:tgtEl>
                                      </p:cBhvr>
                                    </p:animEffect>
                                    <p:set>
                                      <p:cBhvr>
                                        <p:cTn id="92" dur="1" fill="hold">
                                          <p:stCondLst>
                                            <p:cond delay="499"/>
                                          </p:stCondLst>
                                        </p:cTn>
                                        <p:tgtEl>
                                          <p:spTgt spid="16391"/>
                                        </p:tgtEl>
                                        <p:attrNameLst>
                                          <p:attrName>style.visibility</p:attrName>
                                        </p:attrNameLst>
                                      </p:cBhvr>
                                      <p:to>
                                        <p:strVal val="hidden"/>
                                      </p:to>
                                    </p:set>
                                  </p:childTnLst>
                                </p:cTn>
                              </p:par>
                              <p:par>
                                <p:cTn id="93" presetID="22" presetClass="exit" presetSubtype="4" fill="hold" nodeType="withEffect">
                                  <p:stCondLst>
                                    <p:cond delay="0"/>
                                  </p:stCondLst>
                                  <p:childTnLst>
                                    <p:animEffect transition="out" filter="wipe(down)">
                                      <p:cBhvr>
                                        <p:cTn id="94" dur="500"/>
                                        <p:tgtEl>
                                          <p:spTgt spid="16401"/>
                                        </p:tgtEl>
                                      </p:cBhvr>
                                    </p:animEffect>
                                    <p:set>
                                      <p:cBhvr>
                                        <p:cTn id="95" dur="1" fill="hold">
                                          <p:stCondLst>
                                            <p:cond delay="499"/>
                                          </p:stCondLst>
                                        </p:cTn>
                                        <p:tgtEl>
                                          <p:spTgt spid="16401"/>
                                        </p:tgtEl>
                                        <p:attrNameLst>
                                          <p:attrName>style.visibility</p:attrName>
                                        </p:attrNameLst>
                                      </p:cBhvr>
                                      <p:to>
                                        <p:strVal val="hidden"/>
                                      </p:to>
                                    </p:set>
                                  </p:childTnLst>
                                </p:cTn>
                              </p:par>
                              <p:par>
                                <p:cTn id="96" presetID="22" presetClass="exit" presetSubtype="4" fill="hold" nodeType="withEffect">
                                  <p:stCondLst>
                                    <p:cond delay="0"/>
                                  </p:stCondLst>
                                  <p:childTnLst>
                                    <p:animEffect transition="out" filter="wipe(down)">
                                      <p:cBhvr>
                                        <p:cTn id="97" dur="500"/>
                                        <p:tgtEl>
                                          <p:spTgt spid="16403"/>
                                        </p:tgtEl>
                                      </p:cBhvr>
                                    </p:animEffect>
                                    <p:set>
                                      <p:cBhvr>
                                        <p:cTn id="98" dur="1" fill="hold">
                                          <p:stCondLst>
                                            <p:cond delay="499"/>
                                          </p:stCondLst>
                                        </p:cTn>
                                        <p:tgtEl>
                                          <p:spTgt spid="16403"/>
                                        </p:tgtEl>
                                        <p:attrNameLst>
                                          <p:attrName>style.visibility</p:attrName>
                                        </p:attrNameLst>
                                      </p:cBhvr>
                                      <p:to>
                                        <p:strVal val="hidden"/>
                                      </p:to>
                                    </p:set>
                                  </p:childTnLst>
                                </p:cTn>
                              </p:par>
                              <p:par>
                                <p:cTn id="99" presetID="22" presetClass="exit" presetSubtype="4" fill="hold" nodeType="withEffect">
                                  <p:stCondLst>
                                    <p:cond delay="0"/>
                                  </p:stCondLst>
                                  <p:childTnLst>
                                    <p:animEffect transition="out" filter="wipe(down)">
                                      <p:cBhvr>
                                        <p:cTn id="100" dur="500"/>
                                        <p:tgtEl>
                                          <p:spTgt spid="16405"/>
                                        </p:tgtEl>
                                      </p:cBhvr>
                                    </p:animEffect>
                                    <p:set>
                                      <p:cBhvr>
                                        <p:cTn id="101" dur="1" fill="hold">
                                          <p:stCondLst>
                                            <p:cond delay="499"/>
                                          </p:stCondLst>
                                        </p:cTn>
                                        <p:tgtEl>
                                          <p:spTgt spid="16405"/>
                                        </p:tgtEl>
                                        <p:attrNameLst>
                                          <p:attrName>style.visibility</p:attrName>
                                        </p:attrNameLst>
                                      </p:cBhvr>
                                      <p:to>
                                        <p:strVal val="hidden"/>
                                      </p:to>
                                    </p:set>
                                  </p:childTnLst>
                                </p:cTn>
                              </p:par>
                              <p:par>
                                <p:cTn id="102" presetID="22" presetClass="exit" presetSubtype="4" fill="hold" nodeType="withEffect">
                                  <p:stCondLst>
                                    <p:cond delay="0"/>
                                  </p:stCondLst>
                                  <p:childTnLst>
                                    <p:animEffect transition="out" filter="wipe(down)">
                                      <p:cBhvr>
                                        <p:cTn id="103" dur="500"/>
                                        <p:tgtEl>
                                          <p:spTgt spid="16389"/>
                                        </p:tgtEl>
                                      </p:cBhvr>
                                    </p:animEffect>
                                    <p:set>
                                      <p:cBhvr>
                                        <p:cTn id="104" dur="1" fill="hold">
                                          <p:stCondLst>
                                            <p:cond delay="499"/>
                                          </p:stCondLst>
                                        </p:cTn>
                                        <p:tgtEl>
                                          <p:spTgt spid="16389"/>
                                        </p:tgtEl>
                                        <p:attrNameLst>
                                          <p:attrName>style.visibility</p:attrName>
                                        </p:attrNameLst>
                                      </p:cBhvr>
                                      <p:to>
                                        <p:strVal val="hidden"/>
                                      </p:to>
                                    </p:set>
                                  </p:childTnLst>
                                </p:cTn>
                              </p:par>
                              <p:par>
                                <p:cTn id="105" presetID="22" presetClass="exit" presetSubtype="4" fill="hold" nodeType="withEffect">
                                  <p:stCondLst>
                                    <p:cond delay="0"/>
                                  </p:stCondLst>
                                  <p:childTnLst>
                                    <p:animEffect transition="out" filter="wipe(down)">
                                      <p:cBhvr>
                                        <p:cTn id="106" dur="500"/>
                                        <p:tgtEl>
                                          <p:spTgt spid="16408"/>
                                        </p:tgtEl>
                                      </p:cBhvr>
                                    </p:animEffect>
                                    <p:set>
                                      <p:cBhvr>
                                        <p:cTn id="107" dur="1" fill="hold">
                                          <p:stCondLst>
                                            <p:cond delay="499"/>
                                          </p:stCondLst>
                                        </p:cTn>
                                        <p:tgtEl>
                                          <p:spTgt spid="16408"/>
                                        </p:tgtEl>
                                        <p:attrNameLst>
                                          <p:attrName>style.visibility</p:attrName>
                                        </p:attrNameLst>
                                      </p:cBhvr>
                                      <p:to>
                                        <p:strVal val="hidden"/>
                                      </p:to>
                                    </p:set>
                                  </p:childTnLst>
                                </p:cTn>
                              </p:par>
                              <p:par>
                                <p:cTn id="108" presetID="22" presetClass="exit" presetSubtype="4" fill="hold" nodeType="withEffect">
                                  <p:stCondLst>
                                    <p:cond delay="0"/>
                                  </p:stCondLst>
                                  <p:childTnLst>
                                    <p:animEffect transition="out" filter="wipe(down)">
                                      <p:cBhvr>
                                        <p:cTn id="109" dur="500"/>
                                        <p:tgtEl>
                                          <p:spTgt spid="16395"/>
                                        </p:tgtEl>
                                      </p:cBhvr>
                                    </p:animEffect>
                                    <p:set>
                                      <p:cBhvr>
                                        <p:cTn id="110" dur="1" fill="hold">
                                          <p:stCondLst>
                                            <p:cond delay="499"/>
                                          </p:stCondLst>
                                        </p:cTn>
                                        <p:tgtEl>
                                          <p:spTgt spid="16395"/>
                                        </p:tgtEl>
                                        <p:attrNameLst>
                                          <p:attrName>style.visibility</p:attrName>
                                        </p:attrNameLst>
                                      </p:cBhvr>
                                      <p:to>
                                        <p:strVal val="hidden"/>
                                      </p:to>
                                    </p:set>
                                  </p:childTnLst>
                                </p:cTn>
                              </p:par>
                              <p:par>
                                <p:cTn id="111" presetID="22" presetClass="exit" presetSubtype="4" fill="hold" grpId="1" nodeType="withEffect">
                                  <p:stCondLst>
                                    <p:cond delay="0"/>
                                  </p:stCondLst>
                                  <p:childTnLst>
                                    <p:animEffect transition="out" filter="wipe(down)">
                                      <p:cBhvr>
                                        <p:cTn id="112" dur="500"/>
                                        <p:tgtEl>
                                          <p:spTgt spid="56"/>
                                        </p:tgtEl>
                                      </p:cBhvr>
                                    </p:animEffect>
                                    <p:set>
                                      <p:cBhvr>
                                        <p:cTn id="113" dur="1" fill="hold">
                                          <p:stCondLst>
                                            <p:cond delay="499"/>
                                          </p:stCondLst>
                                        </p:cTn>
                                        <p:tgtEl>
                                          <p:spTgt spid="56"/>
                                        </p:tgtEl>
                                        <p:attrNameLst>
                                          <p:attrName>style.visibility</p:attrName>
                                        </p:attrNameLst>
                                      </p:cBhvr>
                                      <p:to>
                                        <p:strVal val="hidden"/>
                                      </p:to>
                                    </p:set>
                                  </p:childTnLst>
                                </p:cTn>
                              </p:par>
                              <p:par>
                                <p:cTn id="114" presetID="22" presetClass="exit" presetSubtype="4" fill="hold" grpId="1" nodeType="withEffect">
                                  <p:stCondLst>
                                    <p:cond delay="0"/>
                                  </p:stCondLst>
                                  <p:childTnLst>
                                    <p:animEffect transition="out" filter="wipe(down)">
                                      <p:cBhvr>
                                        <p:cTn id="115" dur="500"/>
                                        <p:tgtEl>
                                          <p:spTgt spid="57"/>
                                        </p:tgtEl>
                                      </p:cBhvr>
                                    </p:animEffect>
                                    <p:set>
                                      <p:cBhvr>
                                        <p:cTn id="116" dur="1" fill="hold">
                                          <p:stCondLst>
                                            <p:cond delay="499"/>
                                          </p:stCondLst>
                                        </p:cTn>
                                        <p:tgtEl>
                                          <p:spTgt spid="57"/>
                                        </p:tgtEl>
                                        <p:attrNameLst>
                                          <p:attrName>style.visibility</p:attrName>
                                        </p:attrNameLst>
                                      </p:cBhvr>
                                      <p:to>
                                        <p:strVal val="hidden"/>
                                      </p:to>
                                    </p:set>
                                  </p:childTnLst>
                                </p:cTn>
                              </p:par>
                              <p:par>
                                <p:cTn id="117" presetID="22" presetClass="exit" presetSubtype="4" fill="hold" grpId="1" nodeType="withEffect">
                                  <p:stCondLst>
                                    <p:cond delay="0"/>
                                  </p:stCondLst>
                                  <p:childTnLst>
                                    <p:animEffect transition="out" filter="wipe(down)">
                                      <p:cBhvr>
                                        <p:cTn id="118" dur="500"/>
                                        <p:tgtEl>
                                          <p:spTgt spid="58"/>
                                        </p:tgtEl>
                                      </p:cBhvr>
                                    </p:animEffect>
                                    <p:set>
                                      <p:cBhvr>
                                        <p:cTn id="119" dur="1" fill="hold">
                                          <p:stCondLst>
                                            <p:cond delay="499"/>
                                          </p:stCondLst>
                                        </p:cTn>
                                        <p:tgtEl>
                                          <p:spTgt spid="58"/>
                                        </p:tgtEl>
                                        <p:attrNameLst>
                                          <p:attrName>style.visibility</p:attrName>
                                        </p:attrNameLst>
                                      </p:cBhvr>
                                      <p:to>
                                        <p:strVal val="hidden"/>
                                      </p:to>
                                    </p:set>
                                  </p:childTnLst>
                                </p:cTn>
                              </p:par>
                              <p:par>
                                <p:cTn id="120" presetID="22" presetClass="exit" presetSubtype="4" fill="hold" grpId="1" nodeType="withEffect">
                                  <p:stCondLst>
                                    <p:cond delay="0"/>
                                  </p:stCondLst>
                                  <p:childTnLst>
                                    <p:animEffect transition="out" filter="wipe(down)">
                                      <p:cBhvr>
                                        <p:cTn id="121" dur="500"/>
                                        <p:tgtEl>
                                          <p:spTgt spid="59"/>
                                        </p:tgtEl>
                                      </p:cBhvr>
                                    </p:animEffect>
                                    <p:set>
                                      <p:cBhvr>
                                        <p:cTn id="122" dur="1" fill="hold">
                                          <p:stCondLst>
                                            <p:cond delay="499"/>
                                          </p:stCondLst>
                                        </p:cTn>
                                        <p:tgtEl>
                                          <p:spTgt spid="59"/>
                                        </p:tgtEl>
                                        <p:attrNameLst>
                                          <p:attrName>style.visibility</p:attrName>
                                        </p:attrNameLst>
                                      </p:cBhvr>
                                      <p:to>
                                        <p:strVal val="hidden"/>
                                      </p:to>
                                    </p:set>
                                  </p:childTnLst>
                                </p:cTn>
                              </p:par>
                              <p:par>
                                <p:cTn id="123" presetID="22" presetClass="exit" presetSubtype="4" fill="hold" grpId="1" nodeType="withEffect">
                                  <p:stCondLst>
                                    <p:cond delay="0"/>
                                  </p:stCondLst>
                                  <p:childTnLst>
                                    <p:animEffect transition="out" filter="wipe(down)">
                                      <p:cBhvr>
                                        <p:cTn id="124" dur="500"/>
                                        <p:tgtEl>
                                          <p:spTgt spid="60"/>
                                        </p:tgtEl>
                                      </p:cBhvr>
                                    </p:animEffect>
                                    <p:set>
                                      <p:cBhvr>
                                        <p:cTn id="125" dur="1" fill="hold">
                                          <p:stCondLst>
                                            <p:cond delay="499"/>
                                          </p:stCondLst>
                                        </p:cTn>
                                        <p:tgtEl>
                                          <p:spTgt spid="60"/>
                                        </p:tgtEl>
                                        <p:attrNameLst>
                                          <p:attrName>style.visibility</p:attrName>
                                        </p:attrNameLst>
                                      </p:cBhvr>
                                      <p:to>
                                        <p:strVal val="hidden"/>
                                      </p:to>
                                    </p:set>
                                  </p:childTnLst>
                                </p:cTn>
                              </p:par>
                              <p:par>
                                <p:cTn id="126" presetID="22" presetClass="exit" presetSubtype="4" fill="hold" grpId="1" nodeType="withEffect">
                                  <p:stCondLst>
                                    <p:cond delay="0"/>
                                  </p:stCondLst>
                                  <p:childTnLst>
                                    <p:animEffect transition="out" filter="wipe(down)">
                                      <p:cBhvr>
                                        <p:cTn id="127" dur="500"/>
                                        <p:tgtEl>
                                          <p:spTgt spid="61"/>
                                        </p:tgtEl>
                                      </p:cBhvr>
                                    </p:animEffect>
                                    <p:set>
                                      <p:cBhvr>
                                        <p:cTn id="128" dur="1" fill="hold">
                                          <p:stCondLst>
                                            <p:cond delay="499"/>
                                          </p:stCondLst>
                                        </p:cTn>
                                        <p:tgtEl>
                                          <p:spTgt spid="61"/>
                                        </p:tgtEl>
                                        <p:attrNameLst>
                                          <p:attrName>style.visibility</p:attrName>
                                        </p:attrNameLst>
                                      </p:cBhvr>
                                      <p:to>
                                        <p:strVal val="hidden"/>
                                      </p:to>
                                    </p:set>
                                  </p:childTnLst>
                                </p:cTn>
                              </p:par>
                              <p:par>
                                <p:cTn id="129" presetID="22" presetClass="exit" presetSubtype="4" fill="hold" grpId="1" nodeType="withEffect">
                                  <p:stCondLst>
                                    <p:cond delay="0"/>
                                  </p:stCondLst>
                                  <p:childTnLst>
                                    <p:animEffect transition="out" filter="wipe(down)">
                                      <p:cBhvr>
                                        <p:cTn id="130" dur="500"/>
                                        <p:tgtEl>
                                          <p:spTgt spid="87"/>
                                        </p:tgtEl>
                                      </p:cBhvr>
                                    </p:animEffect>
                                    <p:set>
                                      <p:cBhvr>
                                        <p:cTn id="131" dur="1" fill="hold">
                                          <p:stCondLst>
                                            <p:cond delay="499"/>
                                          </p:stCondLst>
                                        </p:cTn>
                                        <p:tgtEl>
                                          <p:spTgt spid="87"/>
                                        </p:tgtEl>
                                        <p:attrNameLst>
                                          <p:attrName>style.visibility</p:attrName>
                                        </p:attrNameLst>
                                      </p:cBhvr>
                                      <p:to>
                                        <p:strVal val="hidden"/>
                                      </p:to>
                                    </p:set>
                                  </p:childTnLst>
                                </p:cTn>
                              </p:par>
                              <p:par>
                                <p:cTn id="132" presetID="22" presetClass="exit" presetSubtype="4" fill="hold" grpId="1" nodeType="withEffect">
                                  <p:stCondLst>
                                    <p:cond delay="0"/>
                                  </p:stCondLst>
                                  <p:childTnLst>
                                    <p:animEffect transition="out" filter="wipe(down)">
                                      <p:cBhvr>
                                        <p:cTn id="133" dur="500"/>
                                        <p:tgtEl>
                                          <p:spTgt spid="9"/>
                                        </p:tgtEl>
                                      </p:cBhvr>
                                    </p:animEffect>
                                    <p:set>
                                      <p:cBhvr>
                                        <p:cTn id="134" dur="1" fill="hold">
                                          <p:stCondLst>
                                            <p:cond delay="499"/>
                                          </p:stCondLst>
                                        </p:cTn>
                                        <p:tgtEl>
                                          <p:spTgt spid="9"/>
                                        </p:tgtEl>
                                        <p:attrNameLst>
                                          <p:attrName>style.visibility</p:attrName>
                                        </p:attrNameLst>
                                      </p:cBhvr>
                                      <p:to>
                                        <p:strVal val="hidden"/>
                                      </p:to>
                                    </p:set>
                                  </p:childTnLst>
                                </p:cTn>
                              </p:par>
                            </p:childTnLst>
                          </p:cTn>
                        </p:par>
                        <p:par>
                          <p:cTn id="135" fill="hold">
                            <p:stCondLst>
                              <p:cond delay="4700"/>
                            </p:stCondLst>
                            <p:childTnLst>
                              <p:par>
                                <p:cTn id="136" presetID="22" presetClass="entr" presetSubtype="2" fill="hold" nodeType="afterEffect">
                                  <p:stCondLst>
                                    <p:cond delay="0"/>
                                  </p:stCondLst>
                                  <p:childTnLst>
                                    <p:set>
                                      <p:cBhvr>
                                        <p:cTn id="137" dur="1" fill="hold">
                                          <p:stCondLst>
                                            <p:cond delay="0"/>
                                          </p:stCondLst>
                                        </p:cTn>
                                        <p:tgtEl>
                                          <p:spTgt spid="16412"/>
                                        </p:tgtEl>
                                        <p:attrNameLst>
                                          <p:attrName>style.visibility</p:attrName>
                                        </p:attrNameLst>
                                      </p:cBhvr>
                                      <p:to>
                                        <p:strVal val="visible"/>
                                      </p:to>
                                    </p:set>
                                    <p:animEffect transition="in" filter="wipe(right)">
                                      <p:cBhvr>
                                        <p:cTn id="138" dur="500"/>
                                        <p:tgtEl>
                                          <p:spTgt spid="16412"/>
                                        </p:tgtEl>
                                      </p:cBhvr>
                                    </p:animEffect>
                                  </p:childTnLst>
                                </p:cTn>
                              </p:par>
                              <p:par>
                                <p:cTn id="139" presetID="22" presetClass="exit" presetSubtype="2" fill="hold" nodeType="withEffect">
                                  <p:stCondLst>
                                    <p:cond delay="500"/>
                                  </p:stCondLst>
                                  <p:childTnLst>
                                    <p:animEffect transition="out" filter="wipe(right)">
                                      <p:cBhvr>
                                        <p:cTn id="140" dur="500"/>
                                        <p:tgtEl>
                                          <p:spTgt spid="16412"/>
                                        </p:tgtEl>
                                      </p:cBhvr>
                                    </p:animEffect>
                                    <p:set>
                                      <p:cBhvr>
                                        <p:cTn id="141" dur="1" fill="hold">
                                          <p:stCondLst>
                                            <p:cond delay="499"/>
                                          </p:stCondLst>
                                        </p:cTn>
                                        <p:tgtEl>
                                          <p:spTgt spid="16412"/>
                                        </p:tgtEl>
                                        <p:attrNameLst>
                                          <p:attrName>style.visibility</p:attrName>
                                        </p:attrNameLst>
                                      </p:cBhvr>
                                      <p:to>
                                        <p:strVal val="hidden"/>
                                      </p:to>
                                    </p:set>
                                  </p:childTnLst>
                                </p:cTn>
                              </p:par>
                            </p:childTnLst>
                          </p:cTn>
                        </p:par>
                        <p:par>
                          <p:cTn id="142" fill="hold">
                            <p:stCondLst>
                              <p:cond delay="5700"/>
                            </p:stCondLst>
                            <p:childTnLst>
                              <p:par>
                                <p:cTn id="143" presetID="22" presetClass="entr" presetSubtype="2" fill="hold" nodeType="afterEffect">
                                  <p:stCondLst>
                                    <p:cond delay="0"/>
                                  </p:stCondLst>
                                  <p:childTnLst>
                                    <p:set>
                                      <p:cBhvr>
                                        <p:cTn id="144" dur="1" fill="hold">
                                          <p:stCondLst>
                                            <p:cond delay="0"/>
                                          </p:stCondLst>
                                        </p:cTn>
                                        <p:tgtEl>
                                          <p:spTgt spid="16414"/>
                                        </p:tgtEl>
                                        <p:attrNameLst>
                                          <p:attrName>style.visibility</p:attrName>
                                        </p:attrNameLst>
                                      </p:cBhvr>
                                      <p:to>
                                        <p:strVal val="visible"/>
                                      </p:to>
                                    </p:set>
                                    <p:animEffect transition="in" filter="wipe(right)">
                                      <p:cBhvr>
                                        <p:cTn id="145" dur="500"/>
                                        <p:tgtEl>
                                          <p:spTgt spid="16414"/>
                                        </p:tgtEl>
                                      </p:cBhvr>
                                    </p:animEffect>
                                  </p:childTnLst>
                                </p:cTn>
                              </p:par>
                              <p:par>
                                <p:cTn id="146" presetID="22" presetClass="exit" presetSubtype="2" fill="hold" nodeType="withEffect">
                                  <p:stCondLst>
                                    <p:cond delay="500"/>
                                  </p:stCondLst>
                                  <p:childTnLst>
                                    <p:animEffect transition="out" filter="wipe(right)">
                                      <p:cBhvr>
                                        <p:cTn id="147" dur="500"/>
                                        <p:tgtEl>
                                          <p:spTgt spid="16414"/>
                                        </p:tgtEl>
                                      </p:cBhvr>
                                    </p:animEffect>
                                    <p:set>
                                      <p:cBhvr>
                                        <p:cTn id="148" dur="1" fill="hold">
                                          <p:stCondLst>
                                            <p:cond delay="499"/>
                                          </p:stCondLst>
                                        </p:cTn>
                                        <p:tgtEl>
                                          <p:spTgt spid="16414"/>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2">
                                            <p:txEl>
                                              <p:pRg st="4" end="4"/>
                                            </p:txEl>
                                          </p:spTgt>
                                        </p:tgtEl>
                                        <p:attrNameLst>
                                          <p:attrName>style.visibility</p:attrName>
                                        </p:attrNameLst>
                                      </p:cBhvr>
                                      <p:to>
                                        <p:strVal val="visible"/>
                                      </p:to>
                                    </p:set>
                                    <p:animEffect transition="in" filter="fade">
                                      <p:cBhvr>
                                        <p:cTn id="153" dur="500"/>
                                        <p:tgtEl>
                                          <p:spTgt spid="2">
                                            <p:txEl>
                                              <p:pRg st="4" end="4"/>
                                            </p:txEl>
                                          </p:spTgt>
                                        </p:tgtEl>
                                      </p:cBhvr>
                                    </p:animEffect>
                                  </p:childTnLst>
                                </p:cTn>
                              </p:par>
                              <p:par>
                                <p:cTn id="154" presetID="10" presetClass="entr" presetSubtype="0" fill="hold" nodeType="withEffect">
                                  <p:stCondLst>
                                    <p:cond delay="500"/>
                                  </p:stCondLst>
                                  <p:childTnLst>
                                    <p:set>
                                      <p:cBhvr>
                                        <p:cTn id="155" dur="1" fill="hold">
                                          <p:stCondLst>
                                            <p:cond delay="0"/>
                                          </p:stCondLst>
                                        </p:cTn>
                                        <p:tgtEl>
                                          <p:spTgt spid="7"/>
                                        </p:tgtEl>
                                        <p:attrNameLst>
                                          <p:attrName>style.visibility</p:attrName>
                                        </p:attrNameLst>
                                      </p:cBhvr>
                                      <p:to>
                                        <p:strVal val="visible"/>
                                      </p:to>
                                    </p:set>
                                    <p:animEffect transition="in" filter="fade">
                                      <p:cBhvr>
                                        <p:cTn id="156" dur="800"/>
                                        <p:tgtEl>
                                          <p:spTgt spid="7"/>
                                        </p:tgtEl>
                                      </p:cBhvr>
                                    </p:animEffect>
                                  </p:childTnLst>
                                </p:cTn>
                              </p:par>
                              <p:par>
                                <p:cTn id="157" presetID="10" presetClass="exit" presetSubtype="0" fill="hold" nodeType="withEffect">
                                  <p:stCondLst>
                                    <p:cond delay="0"/>
                                  </p:stCondLst>
                                  <p:childTnLst>
                                    <p:animEffect transition="out" filter="fade">
                                      <p:cBhvr>
                                        <p:cTn id="158" dur="500"/>
                                        <p:tgtEl>
                                          <p:spTgt spid="8"/>
                                        </p:tgtEl>
                                      </p:cBhvr>
                                    </p:animEffect>
                                    <p:set>
                                      <p:cBhvr>
                                        <p:cTn id="159" dur="1" fill="hold">
                                          <p:stCondLst>
                                            <p:cond delay="499"/>
                                          </p:stCondLst>
                                        </p:cTn>
                                        <p:tgtEl>
                                          <p:spTgt spid="8"/>
                                        </p:tgtEl>
                                        <p:attrNameLst>
                                          <p:attrName>style.visibility</p:attrName>
                                        </p:attrNameLst>
                                      </p:cBhvr>
                                      <p:to>
                                        <p:strVal val="hidden"/>
                                      </p:to>
                                    </p:set>
                                  </p:childTnLst>
                                </p:cTn>
                              </p:par>
                            </p:childTnLst>
                          </p:cTn>
                        </p:par>
                        <p:par>
                          <p:cTn id="160" fill="hold">
                            <p:stCondLst>
                              <p:cond delay="1300"/>
                            </p:stCondLst>
                            <p:childTnLst>
                              <p:par>
                                <p:cTn id="161" presetID="10" presetClass="entr" presetSubtype="0" fill="hold" nodeType="afterEffect">
                                  <p:stCondLst>
                                    <p:cond delay="0"/>
                                  </p:stCondLst>
                                  <p:childTnLst>
                                    <p:set>
                                      <p:cBhvr>
                                        <p:cTn id="162" dur="1" fill="hold">
                                          <p:stCondLst>
                                            <p:cond delay="0"/>
                                          </p:stCondLst>
                                        </p:cTn>
                                        <p:tgtEl>
                                          <p:spTgt spid="6"/>
                                        </p:tgtEl>
                                        <p:attrNameLst>
                                          <p:attrName>style.visibility</p:attrName>
                                        </p:attrNameLst>
                                      </p:cBhvr>
                                      <p:to>
                                        <p:strVal val="visible"/>
                                      </p:to>
                                    </p:set>
                                    <p:animEffect transition="in" filter="fade">
                                      <p:cBhvr>
                                        <p:cTn id="163" dur="500"/>
                                        <p:tgtEl>
                                          <p:spTgt spid="6"/>
                                        </p:tgtEl>
                                      </p:cBhvr>
                                    </p:animEffect>
                                  </p:childTnLst>
                                </p:cTn>
                              </p:par>
                            </p:childTnLst>
                          </p:cTn>
                        </p:par>
                        <p:par>
                          <p:cTn id="164" fill="hold">
                            <p:stCondLst>
                              <p:cond delay="1800"/>
                            </p:stCondLst>
                            <p:childTnLst>
                              <p:par>
                                <p:cTn id="165" presetID="56" presetClass="path" presetSubtype="0" accel="50000" decel="50000" fill="hold" nodeType="afterEffect">
                                  <p:stCondLst>
                                    <p:cond delay="0"/>
                                  </p:stCondLst>
                                  <p:childTnLst>
                                    <p:animMotion origin="layout" path="M -4.72222E-6 -5.18519E-6 L 0.1007 -0.03796 " pathEditMode="fixed" rAng="0" ptsTypes="AA">
                                      <p:cBhvr>
                                        <p:cTn id="166" dur="1700" fill="hold"/>
                                        <p:tgtEl>
                                          <p:spTgt spid="6"/>
                                        </p:tgtEl>
                                        <p:attrNameLst>
                                          <p:attrName>ppt_x</p:attrName>
                                          <p:attrName>ppt_y</p:attrName>
                                        </p:attrNameLst>
                                      </p:cBhvr>
                                      <p:rCtr x="5035" y="-1898"/>
                                    </p:animMotion>
                                  </p:childTnLst>
                                </p:cTn>
                              </p:par>
                              <p:par>
                                <p:cTn id="167" presetID="1" presetClass="entr" presetSubtype="0" fill="hold" grpId="2" nodeType="withEffect">
                                  <p:stCondLst>
                                    <p:cond delay="1000"/>
                                  </p:stCondLst>
                                  <p:childTnLst>
                                    <p:set>
                                      <p:cBhvr>
                                        <p:cTn id="168" dur="1" fill="hold">
                                          <p:stCondLst>
                                            <p:cond delay="0"/>
                                          </p:stCondLst>
                                        </p:cTn>
                                        <p:tgtEl>
                                          <p:spTgt spid="9"/>
                                        </p:tgtEl>
                                        <p:attrNameLst>
                                          <p:attrName>style.visibility</p:attrName>
                                        </p:attrNameLst>
                                      </p:cBhvr>
                                      <p:to>
                                        <p:strVal val="visible"/>
                                      </p:to>
                                    </p:set>
                                  </p:childTnLst>
                                </p:cTn>
                              </p:par>
                            </p:childTnLst>
                          </p:cTn>
                        </p:par>
                        <p:par>
                          <p:cTn id="169" fill="hold">
                            <p:stCondLst>
                              <p:cond delay="3500"/>
                            </p:stCondLst>
                            <p:childTnLst>
                              <p:par>
                                <p:cTn id="170" presetID="22" presetClass="entr" presetSubtype="8" fill="hold" nodeType="afterEffect">
                                  <p:stCondLst>
                                    <p:cond delay="0"/>
                                  </p:stCondLst>
                                  <p:childTnLst>
                                    <p:set>
                                      <p:cBhvr>
                                        <p:cTn id="171" dur="1" fill="hold">
                                          <p:stCondLst>
                                            <p:cond delay="0"/>
                                          </p:stCondLst>
                                        </p:cTn>
                                        <p:tgtEl>
                                          <p:spTgt spid="15"/>
                                        </p:tgtEl>
                                        <p:attrNameLst>
                                          <p:attrName>style.visibility</p:attrName>
                                        </p:attrNameLst>
                                      </p:cBhvr>
                                      <p:to>
                                        <p:strVal val="visible"/>
                                      </p:to>
                                    </p:set>
                                    <p:animEffect transition="in" filter="wipe(left)">
                                      <p:cBhvr>
                                        <p:cTn id="172" dur="500"/>
                                        <p:tgtEl>
                                          <p:spTgt spid="15"/>
                                        </p:tgtEl>
                                      </p:cBhvr>
                                    </p:animEffect>
                                  </p:childTnLst>
                                </p:cTn>
                              </p:par>
                              <p:par>
                                <p:cTn id="173" presetID="22" presetClass="exit" presetSubtype="4" fill="hold" grpId="3" nodeType="withEffect">
                                  <p:stCondLst>
                                    <p:cond delay="600"/>
                                  </p:stCondLst>
                                  <p:childTnLst>
                                    <p:animEffect transition="out" filter="wipe(down)">
                                      <p:cBhvr>
                                        <p:cTn id="174" dur="500"/>
                                        <p:tgtEl>
                                          <p:spTgt spid="9"/>
                                        </p:tgtEl>
                                      </p:cBhvr>
                                    </p:animEffect>
                                    <p:set>
                                      <p:cBhvr>
                                        <p:cTn id="175" dur="1" fill="hold">
                                          <p:stCondLst>
                                            <p:cond delay="499"/>
                                          </p:stCondLst>
                                        </p:cTn>
                                        <p:tgtEl>
                                          <p:spTgt spid="9"/>
                                        </p:tgtEl>
                                        <p:attrNameLst>
                                          <p:attrName>style.visibility</p:attrName>
                                        </p:attrNameLst>
                                      </p:cBhvr>
                                      <p:to>
                                        <p:strVal val="hidden"/>
                                      </p:to>
                                    </p:set>
                                  </p:childTnLst>
                                </p:cTn>
                              </p:par>
                              <p:par>
                                <p:cTn id="176" presetID="22" presetClass="exit" presetSubtype="8" fill="hold" nodeType="withEffect">
                                  <p:stCondLst>
                                    <p:cond delay="1300"/>
                                  </p:stCondLst>
                                  <p:childTnLst>
                                    <p:animEffect transition="out" filter="wipe(left)">
                                      <p:cBhvr>
                                        <p:cTn id="177" dur="400"/>
                                        <p:tgtEl>
                                          <p:spTgt spid="15"/>
                                        </p:tgtEl>
                                      </p:cBhvr>
                                    </p:animEffect>
                                    <p:set>
                                      <p:cBhvr>
                                        <p:cTn id="178" dur="1" fill="hold">
                                          <p:stCondLst>
                                            <p:cond delay="399"/>
                                          </p:stCondLst>
                                        </p:cTn>
                                        <p:tgtEl>
                                          <p:spTgt spid="15"/>
                                        </p:tgtEl>
                                        <p:attrNameLst>
                                          <p:attrName>style.visibility</p:attrName>
                                        </p:attrNameLst>
                                      </p:cBhvr>
                                      <p:to>
                                        <p:strVal val="hidden"/>
                                      </p:to>
                                    </p:set>
                                  </p:childTnLst>
                                </p:cTn>
                              </p:par>
                            </p:childTnLst>
                          </p:cTn>
                        </p:par>
                        <p:par>
                          <p:cTn id="179" fill="hold">
                            <p:stCondLst>
                              <p:cond delay="5200"/>
                            </p:stCondLst>
                            <p:childTnLst>
                              <p:par>
                                <p:cTn id="180" presetID="22" presetClass="entr" presetSubtype="2" fill="hold" nodeType="afterEffect">
                                  <p:stCondLst>
                                    <p:cond delay="0"/>
                                  </p:stCondLst>
                                  <p:childTnLst>
                                    <p:set>
                                      <p:cBhvr>
                                        <p:cTn id="181" dur="1" fill="hold">
                                          <p:stCondLst>
                                            <p:cond delay="0"/>
                                          </p:stCondLst>
                                        </p:cTn>
                                        <p:tgtEl>
                                          <p:spTgt spid="23"/>
                                        </p:tgtEl>
                                        <p:attrNameLst>
                                          <p:attrName>style.visibility</p:attrName>
                                        </p:attrNameLst>
                                      </p:cBhvr>
                                      <p:to>
                                        <p:strVal val="visible"/>
                                      </p:to>
                                    </p:set>
                                    <p:animEffect transition="in" filter="wipe(right)">
                                      <p:cBhvr>
                                        <p:cTn id="182" dur="500"/>
                                        <p:tgtEl>
                                          <p:spTgt spid="23"/>
                                        </p:tgtEl>
                                      </p:cBhvr>
                                    </p:animEffect>
                                  </p:childTnLst>
                                </p:cTn>
                              </p:par>
                            </p:childTnLst>
                          </p:cTn>
                        </p:par>
                        <p:par>
                          <p:cTn id="183" fill="hold">
                            <p:stCondLst>
                              <p:cond delay="5700"/>
                            </p:stCondLst>
                            <p:childTnLst>
                              <p:par>
                                <p:cTn id="184" presetID="22" presetClass="exit" presetSubtype="2" fill="hold" nodeType="afterEffect">
                                  <p:stCondLst>
                                    <p:cond delay="0"/>
                                  </p:stCondLst>
                                  <p:childTnLst>
                                    <p:animEffect transition="out" filter="wipe(right)">
                                      <p:cBhvr>
                                        <p:cTn id="185" dur="500"/>
                                        <p:tgtEl>
                                          <p:spTgt spid="23"/>
                                        </p:tgtEl>
                                      </p:cBhvr>
                                    </p:animEffect>
                                    <p:set>
                                      <p:cBhvr>
                                        <p:cTn id="186" dur="1" fill="hold">
                                          <p:stCondLst>
                                            <p:cond delay="499"/>
                                          </p:stCondLst>
                                        </p:cTn>
                                        <p:tgtEl>
                                          <p:spTgt spid="23"/>
                                        </p:tgtEl>
                                        <p:attrNameLst>
                                          <p:attrName>style.visibility</p:attrName>
                                        </p:attrNameLst>
                                      </p:cBhvr>
                                      <p:to>
                                        <p:strVal val="hidden"/>
                                      </p:to>
                                    </p:set>
                                  </p:childTnLst>
                                </p:cTn>
                              </p:par>
                            </p:childTnLst>
                          </p:cTn>
                        </p:par>
                        <p:par>
                          <p:cTn id="187" fill="hold">
                            <p:stCondLst>
                              <p:cond delay="6200"/>
                            </p:stCondLst>
                            <p:childTnLst>
                              <p:par>
                                <p:cTn id="188" presetID="22" presetClass="entr" presetSubtype="2" fill="hold" nodeType="afterEffect">
                                  <p:stCondLst>
                                    <p:cond delay="0"/>
                                  </p:stCondLst>
                                  <p:childTnLst>
                                    <p:set>
                                      <p:cBhvr>
                                        <p:cTn id="189" dur="1" fill="hold">
                                          <p:stCondLst>
                                            <p:cond delay="0"/>
                                          </p:stCondLst>
                                        </p:cTn>
                                        <p:tgtEl>
                                          <p:spTgt spid="43"/>
                                        </p:tgtEl>
                                        <p:attrNameLst>
                                          <p:attrName>style.visibility</p:attrName>
                                        </p:attrNameLst>
                                      </p:cBhvr>
                                      <p:to>
                                        <p:strVal val="visible"/>
                                      </p:to>
                                    </p:set>
                                    <p:animEffect transition="in" filter="wipe(right)">
                                      <p:cBhvr>
                                        <p:cTn id="190" dur="500"/>
                                        <p:tgtEl>
                                          <p:spTgt spid="43"/>
                                        </p:tgtEl>
                                      </p:cBhvr>
                                    </p:animEffect>
                                  </p:childTnLst>
                                </p:cTn>
                              </p:par>
                            </p:childTnLst>
                          </p:cTn>
                        </p:par>
                        <p:par>
                          <p:cTn id="191" fill="hold">
                            <p:stCondLst>
                              <p:cond delay="6700"/>
                            </p:stCondLst>
                            <p:childTnLst>
                              <p:par>
                                <p:cTn id="192" presetID="22" presetClass="exit" presetSubtype="2" fill="hold" nodeType="afterEffect">
                                  <p:stCondLst>
                                    <p:cond delay="0"/>
                                  </p:stCondLst>
                                  <p:childTnLst>
                                    <p:animEffect transition="out" filter="wipe(right)">
                                      <p:cBhvr>
                                        <p:cTn id="193" dur="500"/>
                                        <p:tgtEl>
                                          <p:spTgt spid="43"/>
                                        </p:tgtEl>
                                      </p:cBhvr>
                                    </p:animEffect>
                                    <p:set>
                                      <p:cBhvr>
                                        <p:cTn id="194" dur="1" fill="hold">
                                          <p:stCondLst>
                                            <p:cond delay="499"/>
                                          </p:stCondLst>
                                        </p:cTn>
                                        <p:tgtEl>
                                          <p:spTgt spid="43"/>
                                        </p:tgtEl>
                                        <p:attrNameLst>
                                          <p:attrName>style.visibility</p:attrName>
                                        </p:attrNameLst>
                                      </p:cBhvr>
                                      <p:to>
                                        <p:strVal val="hidden"/>
                                      </p:to>
                                    </p:set>
                                  </p:childTnLst>
                                </p:cTn>
                              </p:par>
                            </p:childTnLst>
                          </p:cTn>
                        </p:par>
                        <p:par>
                          <p:cTn id="195" fill="hold">
                            <p:stCondLst>
                              <p:cond delay="7200"/>
                            </p:stCondLst>
                            <p:childTnLst>
                              <p:par>
                                <p:cTn id="196" presetID="22" presetClass="exit" presetSubtype="4" fill="hold" nodeType="afterEffect">
                                  <p:stCondLst>
                                    <p:cond delay="0"/>
                                  </p:stCondLst>
                                  <p:childTnLst>
                                    <p:animEffect transition="out" filter="wipe(down)">
                                      <p:cBhvr>
                                        <p:cTn id="197" dur="500"/>
                                        <p:tgtEl>
                                          <p:spTgt spid="7"/>
                                        </p:tgtEl>
                                      </p:cBhvr>
                                    </p:animEffect>
                                    <p:set>
                                      <p:cBhvr>
                                        <p:cTn id="198" dur="1" fill="hold">
                                          <p:stCondLst>
                                            <p:cond delay="499"/>
                                          </p:stCondLst>
                                        </p:cTn>
                                        <p:tgtEl>
                                          <p:spTgt spid="7"/>
                                        </p:tgtEl>
                                        <p:attrNameLst>
                                          <p:attrName>style.visibility</p:attrName>
                                        </p:attrNameLst>
                                      </p:cBhvr>
                                      <p:to>
                                        <p:strVal val="hidden"/>
                                      </p:to>
                                    </p:set>
                                  </p:childTnLst>
                                </p:cTn>
                              </p:par>
                            </p:childTnLst>
                          </p:cTn>
                        </p:par>
                      </p:childTnLst>
                    </p:cTn>
                  </p:par>
                  <p:par>
                    <p:cTn id="199" fill="hold">
                      <p:stCondLst>
                        <p:cond delay="indefinite"/>
                      </p:stCondLst>
                      <p:childTnLst>
                        <p:par>
                          <p:cTn id="200" fill="hold">
                            <p:stCondLst>
                              <p:cond delay="0"/>
                            </p:stCondLst>
                            <p:childTnLst>
                              <p:par>
                                <p:cTn id="201" presetID="22" presetClass="exit" presetSubtype="4" fill="hold" grpId="0" nodeType="clickEffect">
                                  <p:stCondLst>
                                    <p:cond delay="0"/>
                                  </p:stCondLst>
                                  <p:childTnLst>
                                    <p:animEffect transition="out" filter="wipe(down)">
                                      <p:cBhvr>
                                        <p:cTn id="202" dur="500"/>
                                        <p:tgtEl>
                                          <p:spTgt spid="2">
                                            <p:txEl>
                                              <p:pRg st="0" end="0"/>
                                            </p:txEl>
                                          </p:spTgt>
                                        </p:tgtEl>
                                      </p:cBhvr>
                                    </p:animEffect>
                                    <p:set>
                                      <p:cBhvr>
                                        <p:cTn id="203" dur="1" fill="hold">
                                          <p:stCondLst>
                                            <p:cond delay="499"/>
                                          </p:stCondLst>
                                        </p:cTn>
                                        <p:tgtEl>
                                          <p:spTgt spid="2">
                                            <p:txEl>
                                              <p:pRg st="0" end="0"/>
                                            </p:txEl>
                                          </p:spTgt>
                                        </p:tgtEl>
                                        <p:attrNameLst>
                                          <p:attrName>style.visibility</p:attrName>
                                        </p:attrNameLst>
                                      </p:cBhvr>
                                      <p:to>
                                        <p:strVal val="hidden"/>
                                      </p:to>
                                    </p:set>
                                  </p:childTnLst>
                                </p:cTn>
                              </p:par>
                              <p:par>
                                <p:cTn id="204" presetID="22" presetClass="exit" presetSubtype="4" fill="hold" grpId="0" nodeType="withEffect">
                                  <p:stCondLst>
                                    <p:cond delay="0"/>
                                  </p:stCondLst>
                                  <p:childTnLst>
                                    <p:animEffect transition="out" filter="wipe(down)">
                                      <p:cBhvr>
                                        <p:cTn id="205" dur="500"/>
                                        <p:tgtEl>
                                          <p:spTgt spid="2">
                                            <p:txEl>
                                              <p:pRg st="1" end="1"/>
                                            </p:txEl>
                                          </p:spTgt>
                                        </p:tgtEl>
                                      </p:cBhvr>
                                    </p:animEffect>
                                    <p:set>
                                      <p:cBhvr>
                                        <p:cTn id="206" dur="1" fill="hold">
                                          <p:stCondLst>
                                            <p:cond delay="499"/>
                                          </p:stCondLst>
                                        </p:cTn>
                                        <p:tgtEl>
                                          <p:spTgt spid="2">
                                            <p:txEl>
                                              <p:pRg st="1" end="1"/>
                                            </p:txEl>
                                          </p:spTgt>
                                        </p:tgtEl>
                                        <p:attrNameLst>
                                          <p:attrName>style.visibility</p:attrName>
                                        </p:attrNameLst>
                                      </p:cBhvr>
                                      <p:to>
                                        <p:strVal val="hidden"/>
                                      </p:to>
                                    </p:set>
                                  </p:childTnLst>
                                </p:cTn>
                              </p:par>
                              <p:par>
                                <p:cTn id="207" presetID="22" presetClass="exit" presetSubtype="4" fill="hold" grpId="0" nodeType="withEffect">
                                  <p:stCondLst>
                                    <p:cond delay="0"/>
                                  </p:stCondLst>
                                  <p:childTnLst>
                                    <p:animEffect transition="out" filter="wipe(down)">
                                      <p:cBhvr>
                                        <p:cTn id="208" dur="500"/>
                                        <p:tgtEl>
                                          <p:spTgt spid="2">
                                            <p:txEl>
                                              <p:pRg st="2" end="2"/>
                                            </p:txEl>
                                          </p:spTgt>
                                        </p:tgtEl>
                                      </p:cBhvr>
                                    </p:animEffect>
                                    <p:set>
                                      <p:cBhvr>
                                        <p:cTn id="209" dur="1" fill="hold">
                                          <p:stCondLst>
                                            <p:cond delay="499"/>
                                          </p:stCondLst>
                                        </p:cTn>
                                        <p:tgtEl>
                                          <p:spTgt spid="2">
                                            <p:txEl>
                                              <p:pRg st="2" end="2"/>
                                            </p:txEl>
                                          </p:spTgt>
                                        </p:tgtEl>
                                        <p:attrNameLst>
                                          <p:attrName>style.visibility</p:attrName>
                                        </p:attrNameLst>
                                      </p:cBhvr>
                                      <p:to>
                                        <p:strVal val="hidden"/>
                                      </p:to>
                                    </p:set>
                                  </p:childTnLst>
                                </p:cTn>
                              </p:par>
                              <p:par>
                                <p:cTn id="210" presetID="22" presetClass="exit" presetSubtype="4" fill="hold" grpId="0" nodeType="withEffect">
                                  <p:stCondLst>
                                    <p:cond delay="0"/>
                                  </p:stCondLst>
                                  <p:childTnLst>
                                    <p:animEffect transition="out" filter="wipe(down)">
                                      <p:cBhvr>
                                        <p:cTn id="211" dur="500"/>
                                        <p:tgtEl>
                                          <p:spTgt spid="2">
                                            <p:txEl>
                                              <p:pRg st="3" end="3"/>
                                            </p:txEl>
                                          </p:spTgt>
                                        </p:tgtEl>
                                      </p:cBhvr>
                                    </p:animEffect>
                                    <p:set>
                                      <p:cBhvr>
                                        <p:cTn id="212" dur="1" fill="hold">
                                          <p:stCondLst>
                                            <p:cond delay="499"/>
                                          </p:stCondLst>
                                        </p:cTn>
                                        <p:tgtEl>
                                          <p:spTgt spid="2">
                                            <p:txEl>
                                              <p:pRg st="3" end="3"/>
                                            </p:txEl>
                                          </p:spTgt>
                                        </p:tgtEl>
                                        <p:attrNameLst>
                                          <p:attrName>style.visibility</p:attrName>
                                        </p:attrNameLst>
                                      </p:cBhvr>
                                      <p:to>
                                        <p:strVal val="hidden"/>
                                      </p:to>
                                    </p:set>
                                  </p:childTnLst>
                                </p:cTn>
                              </p:par>
                              <p:par>
                                <p:cTn id="213" presetID="22" presetClass="exit" presetSubtype="4" fill="hold" grpId="0" nodeType="withEffect">
                                  <p:stCondLst>
                                    <p:cond delay="0"/>
                                  </p:stCondLst>
                                  <p:childTnLst>
                                    <p:animEffect transition="out" filter="wipe(down)">
                                      <p:cBhvr>
                                        <p:cTn id="214" dur="500"/>
                                        <p:tgtEl>
                                          <p:spTgt spid="2">
                                            <p:txEl>
                                              <p:pRg st="4" end="4"/>
                                            </p:txEl>
                                          </p:spTgt>
                                        </p:tgtEl>
                                      </p:cBhvr>
                                    </p:animEffect>
                                    <p:set>
                                      <p:cBhvr>
                                        <p:cTn id="215" dur="1" fill="hold">
                                          <p:stCondLst>
                                            <p:cond delay="499"/>
                                          </p:stCondLst>
                                        </p:cTn>
                                        <p:tgtEl>
                                          <p:spTgt spid="2">
                                            <p:txEl>
                                              <p:pRg st="4" end="4"/>
                                            </p:txEl>
                                          </p:spTgt>
                                        </p:tgtEl>
                                        <p:attrNameLst>
                                          <p:attrName>style.visibility</p:attrName>
                                        </p:attrNameLst>
                                      </p:cBhvr>
                                      <p:to>
                                        <p:strVal val="hidden"/>
                                      </p:to>
                                    </p:set>
                                  </p:childTnLst>
                                </p:cTn>
                              </p:par>
                            </p:childTnLst>
                          </p:cTn>
                        </p:par>
                        <p:par>
                          <p:cTn id="216" fill="hold">
                            <p:stCondLst>
                              <p:cond delay="500"/>
                            </p:stCondLst>
                            <p:childTnLst>
                              <p:par>
                                <p:cTn id="217" presetID="22" presetClass="entr" presetSubtype="4" fill="hold" grpId="0" nodeType="afterEffect">
                                  <p:stCondLst>
                                    <p:cond delay="0"/>
                                  </p:stCondLst>
                                  <p:childTnLst>
                                    <p:set>
                                      <p:cBhvr>
                                        <p:cTn id="218" dur="1" fill="hold">
                                          <p:stCondLst>
                                            <p:cond delay="0"/>
                                          </p:stCondLst>
                                        </p:cTn>
                                        <p:tgtEl>
                                          <p:spTgt spid="38">
                                            <p:txEl>
                                              <p:pRg st="0" end="0"/>
                                            </p:txEl>
                                          </p:spTgt>
                                        </p:tgtEl>
                                        <p:attrNameLst>
                                          <p:attrName>style.visibility</p:attrName>
                                        </p:attrNameLst>
                                      </p:cBhvr>
                                      <p:to>
                                        <p:strVal val="visible"/>
                                      </p:to>
                                    </p:set>
                                    <p:animEffect transition="in" filter="wipe(down)">
                                      <p:cBhvr>
                                        <p:cTn id="219" dur="500"/>
                                        <p:tgtEl>
                                          <p:spTgt spid="38">
                                            <p:txEl>
                                              <p:pRg st="0" end="0"/>
                                            </p:txEl>
                                          </p:spTgt>
                                        </p:tgtEl>
                                      </p:cBhvr>
                                    </p:animEffect>
                                  </p:childTnLst>
                                </p:cTn>
                              </p:par>
                            </p:childTnLst>
                          </p:cTn>
                        </p:par>
                        <p:par>
                          <p:cTn id="220" fill="hold">
                            <p:stCondLst>
                              <p:cond delay="1000"/>
                            </p:stCondLst>
                            <p:childTnLst>
                              <p:par>
                                <p:cTn id="221" presetID="22" presetClass="entr" presetSubtype="4" fill="hold" grpId="0" nodeType="afterEffect">
                                  <p:stCondLst>
                                    <p:cond delay="0"/>
                                  </p:stCondLst>
                                  <p:childTnLst>
                                    <p:set>
                                      <p:cBhvr>
                                        <p:cTn id="222" dur="1" fill="hold">
                                          <p:stCondLst>
                                            <p:cond delay="0"/>
                                          </p:stCondLst>
                                        </p:cTn>
                                        <p:tgtEl>
                                          <p:spTgt spid="38">
                                            <p:txEl>
                                              <p:pRg st="1" end="1"/>
                                            </p:txEl>
                                          </p:spTgt>
                                        </p:tgtEl>
                                        <p:attrNameLst>
                                          <p:attrName>style.visibility</p:attrName>
                                        </p:attrNameLst>
                                      </p:cBhvr>
                                      <p:to>
                                        <p:strVal val="visible"/>
                                      </p:to>
                                    </p:set>
                                    <p:animEffect transition="in" filter="wipe(down)">
                                      <p:cBhvr>
                                        <p:cTn id="223" dur="500"/>
                                        <p:tgtEl>
                                          <p:spTgt spid="38">
                                            <p:txEl>
                                              <p:pRg st="1" end="1"/>
                                            </p:txEl>
                                          </p:spTgt>
                                        </p:tgtEl>
                                      </p:cBhvr>
                                    </p:animEffect>
                                  </p:childTnLst>
                                </p:cTn>
                              </p:par>
                            </p:childTnLst>
                          </p:cTn>
                        </p:par>
                        <p:par>
                          <p:cTn id="224" fill="hold">
                            <p:stCondLst>
                              <p:cond delay="1500"/>
                            </p:stCondLst>
                            <p:childTnLst>
                              <p:par>
                                <p:cTn id="225" presetID="22" presetClass="entr" presetSubtype="4" fill="hold" grpId="0" nodeType="afterEffect">
                                  <p:stCondLst>
                                    <p:cond delay="0"/>
                                  </p:stCondLst>
                                  <p:childTnLst>
                                    <p:set>
                                      <p:cBhvr>
                                        <p:cTn id="226" dur="1" fill="hold">
                                          <p:stCondLst>
                                            <p:cond delay="0"/>
                                          </p:stCondLst>
                                        </p:cTn>
                                        <p:tgtEl>
                                          <p:spTgt spid="38">
                                            <p:txEl>
                                              <p:pRg st="2" end="2"/>
                                            </p:txEl>
                                          </p:spTgt>
                                        </p:tgtEl>
                                        <p:attrNameLst>
                                          <p:attrName>style.visibility</p:attrName>
                                        </p:attrNameLst>
                                      </p:cBhvr>
                                      <p:to>
                                        <p:strVal val="visible"/>
                                      </p:to>
                                    </p:set>
                                    <p:animEffect transition="in" filter="wipe(down)">
                                      <p:cBhvr>
                                        <p:cTn id="227" dur="500"/>
                                        <p:tgtEl>
                                          <p:spTgt spid="38">
                                            <p:txEl>
                                              <p:pRg st="2" end="2"/>
                                            </p:txEl>
                                          </p:spTgt>
                                        </p:tgtEl>
                                      </p:cBhvr>
                                    </p:animEffect>
                                  </p:childTnLst>
                                </p:cTn>
                              </p:par>
                            </p:childTnLst>
                          </p:cTn>
                        </p:par>
                        <p:par>
                          <p:cTn id="228" fill="hold">
                            <p:stCondLst>
                              <p:cond delay="2000"/>
                            </p:stCondLst>
                            <p:childTnLst>
                              <p:par>
                                <p:cTn id="229" presetID="22" presetClass="entr" presetSubtype="4" fill="hold" grpId="0" nodeType="afterEffect">
                                  <p:stCondLst>
                                    <p:cond delay="0"/>
                                  </p:stCondLst>
                                  <p:childTnLst>
                                    <p:set>
                                      <p:cBhvr>
                                        <p:cTn id="230" dur="1" fill="hold">
                                          <p:stCondLst>
                                            <p:cond delay="0"/>
                                          </p:stCondLst>
                                        </p:cTn>
                                        <p:tgtEl>
                                          <p:spTgt spid="38">
                                            <p:txEl>
                                              <p:pRg st="3" end="3"/>
                                            </p:txEl>
                                          </p:spTgt>
                                        </p:tgtEl>
                                        <p:attrNameLst>
                                          <p:attrName>style.visibility</p:attrName>
                                        </p:attrNameLst>
                                      </p:cBhvr>
                                      <p:to>
                                        <p:strVal val="visible"/>
                                      </p:to>
                                    </p:set>
                                    <p:animEffect transition="in" filter="wipe(down)">
                                      <p:cBhvr>
                                        <p:cTn id="231" dur="500"/>
                                        <p:tgtEl>
                                          <p:spTgt spid="3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9" grpId="0" animBg="1"/>
      <p:bldP spid="9" grpId="1" animBg="1"/>
      <p:bldP spid="9" grpId="2" animBg="1"/>
      <p:bldP spid="9" grpId="3" animBg="1"/>
      <p:bldP spid="13" grpId="0"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87" grpId="0" animBg="1"/>
      <p:bldP spid="87" grpId="1" animBg="1"/>
      <p:bldP spid="38"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4"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30" name="Titre 1"/>
          <p:cNvSpPr txBox="1">
            <a:spLocks/>
          </p:cNvSpPr>
          <p:nvPr/>
        </p:nvSpPr>
        <p:spPr>
          <a:xfrm>
            <a:off x="179512" y="260648"/>
            <a:ext cx="8784976" cy="720000"/>
          </a:xfrm>
          <a:prstGeom prst="rect">
            <a:avLst/>
          </a:prstGeom>
        </p:spPr>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fr-FR" sz="3200" b="1" dirty="0" smtClean="0">
                <a:solidFill>
                  <a:schemeClr val="bg1"/>
                </a:solidFill>
                <a:latin typeface="+mj-lt"/>
                <a:ea typeface="+mj-ea"/>
                <a:cs typeface="+mj-cs"/>
              </a:rPr>
              <a:t>Présentation de la plateforme alarme</a:t>
            </a:r>
            <a:endParaRPr kumimoji="0" lang="fr-FR" sz="3200" b="1" i="0" u="none" strike="noStrike" kern="1200" cap="none" normalizeH="0" baseline="0" dirty="0">
              <a:ln>
                <a:noFill/>
              </a:ln>
              <a:solidFill>
                <a:schemeClr val="bg1"/>
              </a:solidFill>
              <a:effectLst/>
              <a:uLnTx/>
              <a:uFillTx/>
              <a:latin typeface="+mj-lt"/>
              <a:ea typeface="+mj-ea"/>
              <a:cs typeface="+mj-cs"/>
            </a:endParaRPr>
          </a:p>
        </p:txBody>
      </p:sp>
      <p:sp>
        <p:nvSpPr>
          <p:cNvPr id="35" name="Rectangle 34"/>
          <p:cNvSpPr/>
          <p:nvPr/>
        </p:nvSpPr>
        <p:spPr>
          <a:xfrm>
            <a:off x="7596336" y="6381368"/>
            <a:ext cx="143996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37"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4</a:t>
            </a:fld>
            <a:r>
              <a:rPr lang="fr-BE" dirty="0" smtClean="0">
                <a:solidFill>
                  <a:schemeClr val="tx2">
                    <a:lumMod val="75000"/>
                  </a:schemeClr>
                </a:solidFill>
              </a:rPr>
              <a:t>/24</a:t>
            </a:r>
            <a:endParaRPr lang="fr-BE" dirty="0">
              <a:solidFill>
                <a:schemeClr val="tx2">
                  <a:lumMod val="75000"/>
                </a:schemeClr>
              </a:solidFill>
            </a:endParaRPr>
          </a:p>
        </p:txBody>
      </p:sp>
      <p:sp>
        <p:nvSpPr>
          <p:cNvPr id="36" name="Espace réservé du pied de page 41"/>
          <p:cNvSpPr>
            <a:spLocks noGrp="1"/>
          </p:cNvSpPr>
          <p:nvPr>
            <p:ph type="ftr" sz="quarter" idx="11"/>
          </p:nvPr>
        </p:nvSpPr>
        <p:spPr>
          <a:xfrm>
            <a:off x="107504" y="6356350"/>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80204620"/>
              </p:ext>
            </p:extLst>
          </p:nvPr>
        </p:nvGraphicFramePr>
        <p:xfrm>
          <a:off x="2318319" y="2397919"/>
          <a:ext cx="4180323" cy="2513675"/>
        </p:xfrm>
        <a:graphic>
          <a:graphicData uri="http://schemas.openxmlformats.org/presentationml/2006/ole">
            <mc:AlternateContent xmlns:mc="http://schemas.openxmlformats.org/markup-compatibility/2006">
              <mc:Choice xmlns:v="urn:schemas-microsoft-com:vml" Requires="v">
                <p:oleObj spid="_x0000_s37390" name="Image" r:id="rId5" imgW="5085360" imgH="3057120" progId="Photoshop.Image.13">
                  <p:embed/>
                </p:oleObj>
              </mc:Choice>
              <mc:Fallback>
                <p:oleObj name="Image" r:id="rId5" imgW="5085360" imgH="3057120" progId="Photoshop.Image.13">
                  <p:embed/>
                  <p:pic>
                    <p:nvPicPr>
                      <p:cNvPr id="0" name=""/>
                      <p:cNvPicPr/>
                      <p:nvPr/>
                    </p:nvPicPr>
                    <p:blipFill>
                      <a:blip r:embed="rId6"/>
                      <a:stretch>
                        <a:fillRect/>
                      </a:stretch>
                    </p:blipFill>
                    <p:spPr>
                      <a:xfrm>
                        <a:off x="2318319" y="2397919"/>
                        <a:ext cx="4180323" cy="2513675"/>
                      </a:xfrm>
                      <a:prstGeom prst="rect">
                        <a:avLst/>
                      </a:prstGeom>
                    </p:spPr>
                  </p:pic>
                </p:oleObj>
              </mc:Fallback>
            </mc:AlternateContent>
          </a:graphicData>
        </a:graphic>
      </p:graphicFrame>
      <p:grpSp>
        <p:nvGrpSpPr>
          <p:cNvPr id="4" name="Groupe 3"/>
          <p:cNvGrpSpPr/>
          <p:nvPr/>
        </p:nvGrpSpPr>
        <p:grpSpPr>
          <a:xfrm>
            <a:off x="735135" y="1089025"/>
            <a:ext cx="7951665" cy="5230556"/>
            <a:chOff x="735135" y="1089025"/>
            <a:chExt cx="7951665" cy="5230556"/>
          </a:xfrm>
        </p:grpSpPr>
        <p:graphicFrame>
          <p:nvGraphicFramePr>
            <p:cNvPr id="7" name="Object 6"/>
            <p:cNvGraphicFramePr>
              <a:graphicFrameLocks noChangeAspect="1"/>
            </p:cNvGraphicFramePr>
            <p:nvPr>
              <p:extLst>
                <p:ext uri="{D42A27DB-BD31-4B8C-83A1-F6EECF244321}">
                  <p14:modId xmlns:p14="http://schemas.microsoft.com/office/powerpoint/2010/main" val="917589338"/>
                </p:ext>
              </p:extLst>
            </p:nvPr>
          </p:nvGraphicFramePr>
          <p:xfrm>
            <a:off x="4837152" y="1207052"/>
            <a:ext cx="1370573" cy="1041636"/>
          </p:xfrm>
          <a:graphic>
            <a:graphicData uri="http://schemas.openxmlformats.org/presentationml/2006/ole">
              <mc:AlternateContent xmlns:mc="http://schemas.openxmlformats.org/markup-compatibility/2006">
                <mc:Choice xmlns:v="urn:schemas-microsoft-com:vml" Requires="v">
                  <p:oleObj spid="_x0000_s37391" name="Image" r:id="rId7" imgW="952200" imgH="723600" progId="Photoshop.Image.13">
                    <p:embed/>
                  </p:oleObj>
                </mc:Choice>
                <mc:Fallback>
                  <p:oleObj name="Image" r:id="rId7" imgW="952200" imgH="723600" progId="Photoshop.Image.13">
                    <p:embed/>
                    <p:pic>
                      <p:nvPicPr>
                        <p:cNvPr id="0" name=""/>
                        <p:cNvPicPr/>
                        <p:nvPr/>
                      </p:nvPicPr>
                      <p:blipFill>
                        <a:blip r:embed="rId8"/>
                        <a:stretch>
                          <a:fillRect/>
                        </a:stretch>
                      </p:blipFill>
                      <p:spPr>
                        <a:xfrm>
                          <a:off x="4837152" y="1207052"/>
                          <a:ext cx="1370573" cy="1041636"/>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832602840"/>
                </p:ext>
              </p:extLst>
            </p:nvPr>
          </p:nvGraphicFramePr>
          <p:xfrm>
            <a:off x="6931025" y="1089025"/>
            <a:ext cx="1628775" cy="2617788"/>
          </p:xfrm>
          <a:graphic>
            <a:graphicData uri="http://schemas.openxmlformats.org/presentationml/2006/ole">
              <mc:AlternateContent xmlns:mc="http://schemas.openxmlformats.org/markup-compatibility/2006">
                <mc:Choice xmlns:v="urn:schemas-microsoft-com:vml" Requires="v">
                  <p:oleObj spid="_x0000_s37392" name="Image" r:id="rId9" imgW="4075920" imgH="6552360" progId="Photoshop.Image.13">
                    <p:embed/>
                  </p:oleObj>
                </mc:Choice>
                <mc:Fallback>
                  <p:oleObj name="Image" r:id="rId9" imgW="4075920" imgH="6552360" progId="Photoshop.Image.13">
                    <p:embed/>
                    <p:pic>
                      <p:nvPicPr>
                        <p:cNvPr id="0" name=""/>
                        <p:cNvPicPr/>
                        <p:nvPr/>
                      </p:nvPicPr>
                      <p:blipFill>
                        <a:blip r:embed="rId10"/>
                        <a:stretch>
                          <a:fillRect/>
                        </a:stretch>
                      </p:blipFill>
                      <p:spPr>
                        <a:xfrm>
                          <a:off x="6931025" y="1089025"/>
                          <a:ext cx="1628775" cy="2617788"/>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6802583"/>
                </p:ext>
              </p:extLst>
            </p:nvPr>
          </p:nvGraphicFramePr>
          <p:xfrm>
            <a:off x="2773214" y="4973381"/>
            <a:ext cx="889000" cy="1346200"/>
          </p:xfrm>
          <a:graphic>
            <a:graphicData uri="http://schemas.openxmlformats.org/presentationml/2006/ole">
              <mc:AlternateContent xmlns:mc="http://schemas.openxmlformats.org/markup-compatibility/2006">
                <mc:Choice xmlns:v="urn:schemas-microsoft-com:vml" Requires="v">
                  <p:oleObj spid="_x0000_s37393" name="Image" r:id="rId11" imgW="888840" imgH="1345680" progId="Photoshop.Image.13">
                    <p:embed/>
                  </p:oleObj>
                </mc:Choice>
                <mc:Fallback>
                  <p:oleObj name="Image" r:id="rId11" imgW="888840" imgH="1345680" progId="Photoshop.Image.13">
                    <p:embed/>
                    <p:pic>
                      <p:nvPicPr>
                        <p:cNvPr id="0" name=""/>
                        <p:cNvPicPr/>
                        <p:nvPr/>
                      </p:nvPicPr>
                      <p:blipFill>
                        <a:blip r:embed="rId12"/>
                        <a:stretch>
                          <a:fillRect/>
                        </a:stretch>
                      </p:blipFill>
                      <p:spPr>
                        <a:xfrm>
                          <a:off x="2773214" y="4973381"/>
                          <a:ext cx="889000" cy="13462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990036204"/>
                </p:ext>
              </p:extLst>
            </p:nvPr>
          </p:nvGraphicFramePr>
          <p:xfrm>
            <a:off x="735135" y="1718645"/>
            <a:ext cx="1144416" cy="1553776"/>
          </p:xfrm>
          <a:graphic>
            <a:graphicData uri="http://schemas.openxmlformats.org/presentationml/2006/ole">
              <mc:AlternateContent xmlns:mc="http://schemas.openxmlformats.org/markup-compatibility/2006">
                <mc:Choice xmlns:v="urn:schemas-microsoft-com:vml" Requires="v">
                  <p:oleObj spid="_x0000_s37394" name="Image" r:id="rId13" imgW="353538360" imgH="479999880" progId="Photoshop.Image.13">
                    <p:embed/>
                  </p:oleObj>
                </mc:Choice>
                <mc:Fallback>
                  <p:oleObj name="Image" r:id="rId13" imgW="353538360" imgH="479999880" progId="Photoshop.Image.13">
                    <p:embed/>
                    <p:pic>
                      <p:nvPicPr>
                        <p:cNvPr id="0" name=""/>
                        <p:cNvPicPr/>
                        <p:nvPr/>
                      </p:nvPicPr>
                      <p:blipFill>
                        <a:blip r:embed="rId14"/>
                        <a:stretch>
                          <a:fillRect/>
                        </a:stretch>
                      </p:blipFill>
                      <p:spPr>
                        <a:xfrm>
                          <a:off x="735135" y="1718645"/>
                          <a:ext cx="1144416" cy="1553776"/>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047629684"/>
                </p:ext>
              </p:extLst>
            </p:nvPr>
          </p:nvGraphicFramePr>
          <p:xfrm>
            <a:off x="4656854" y="5157663"/>
            <a:ext cx="1396521" cy="1099114"/>
          </p:xfrm>
          <a:graphic>
            <a:graphicData uri="http://schemas.openxmlformats.org/presentationml/2006/ole">
              <mc:AlternateContent xmlns:mc="http://schemas.openxmlformats.org/markup-compatibility/2006">
                <mc:Choice xmlns:v="urn:schemas-microsoft-com:vml" Requires="v">
                  <p:oleObj spid="_x0000_s37395" name="Image" r:id="rId15" imgW="2742840" imgH="2158560" progId="Photoshop.Image.13">
                    <p:embed/>
                  </p:oleObj>
                </mc:Choice>
                <mc:Fallback>
                  <p:oleObj name="Image" r:id="rId15" imgW="2742840" imgH="2158560" progId="Photoshop.Image.13">
                    <p:embed/>
                    <p:pic>
                      <p:nvPicPr>
                        <p:cNvPr id="0" name=""/>
                        <p:cNvPicPr/>
                        <p:nvPr/>
                      </p:nvPicPr>
                      <p:blipFill>
                        <a:blip r:embed="rId16"/>
                        <a:stretch>
                          <a:fillRect/>
                        </a:stretch>
                      </p:blipFill>
                      <p:spPr>
                        <a:xfrm>
                          <a:off x="4656854" y="5157663"/>
                          <a:ext cx="1396521" cy="1099114"/>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150493000"/>
                </p:ext>
              </p:extLst>
            </p:nvPr>
          </p:nvGraphicFramePr>
          <p:xfrm>
            <a:off x="2727364" y="1190820"/>
            <a:ext cx="1184140" cy="1184140"/>
          </p:xfrm>
          <a:graphic>
            <a:graphicData uri="http://schemas.openxmlformats.org/presentationml/2006/ole">
              <mc:AlternateContent xmlns:mc="http://schemas.openxmlformats.org/markup-compatibility/2006">
                <mc:Choice xmlns:v="urn:schemas-microsoft-com:vml" Requires="v">
                  <p:oleObj spid="_x0000_s37396" name="Image" r:id="rId17" imgW="3428280" imgH="3428280" progId="Photoshop.Image.13">
                    <p:embed/>
                  </p:oleObj>
                </mc:Choice>
                <mc:Fallback>
                  <p:oleObj name="Image" r:id="rId17" imgW="3428280" imgH="3428280" progId="Photoshop.Image.13">
                    <p:embed/>
                    <p:pic>
                      <p:nvPicPr>
                        <p:cNvPr id="0" name=""/>
                        <p:cNvPicPr/>
                        <p:nvPr/>
                      </p:nvPicPr>
                      <p:blipFill>
                        <a:blip r:embed="rId18"/>
                        <a:stretch>
                          <a:fillRect/>
                        </a:stretch>
                      </p:blipFill>
                      <p:spPr>
                        <a:xfrm>
                          <a:off x="2727364" y="1190820"/>
                          <a:ext cx="1184140" cy="1184140"/>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260764438"/>
                </p:ext>
              </p:extLst>
            </p:nvPr>
          </p:nvGraphicFramePr>
          <p:xfrm>
            <a:off x="7140102" y="3945081"/>
            <a:ext cx="1546698" cy="2056599"/>
          </p:xfrm>
          <a:graphic>
            <a:graphicData uri="http://schemas.openxmlformats.org/presentationml/2006/ole">
              <mc:AlternateContent xmlns:mc="http://schemas.openxmlformats.org/markup-compatibility/2006">
                <mc:Choice xmlns:v="urn:schemas-microsoft-com:vml" Requires="v">
                  <p:oleObj spid="_x0000_s37397" name="Image" r:id="rId19" imgW="2310840" imgH="3072960" progId="Photoshop.Image.13">
                    <p:embed/>
                  </p:oleObj>
                </mc:Choice>
                <mc:Fallback>
                  <p:oleObj name="Image" r:id="rId19" imgW="2310840" imgH="3072960" progId="Photoshop.Image.13">
                    <p:embed/>
                    <p:pic>
                      <p:nvPicPr>
                        <p:cNvPr id="0" name=""/>
                        <p:cNvPicPr/>
                        <p:nvPr/>
                      </p:nvPicPr>
                      <p:blipFill>
                        <a:blip r:embed="rId20"/>
                        <a:stretch>
                          <a:fillRect/>
                        </a:stretch>
                      </p:blipFill>
                      <p:spPr>
                        <a:xfrm>
                          <a:off x="7140102" y="3945081"/>
                          <a:ext cx="1546698" cy="2056599"/>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2520213900"/>
                </p:ext>
              </p:extLst>
            </p:nvPr>
          </p:nvGraphicFramePr>
          <p:xfrm>
            <a:off x="836113" y="3933068"/>
            <a:ext cx="942461" cy="1782580"/>
          </p:xfrm>
          <a:graphic>
            <a:graphicData uri="http://schemas.openxmlformats.org/presentationml/2006/ole">
              <mc:AlternateContent xmlns:mc="http://schemas.openxmlformats.org/markup-compatibility/2006">
                <mc:Choice xmlns:v="urn:schemas-microsoft-com:vml" Requires="v">
                  <p:oleObj spid="_x0000_s37398" name="Image" r:id="rId21" imgW="3288600" imgH="6221880" progId="Photoshop.Image.13">
                    <p:embed/>
                  </p:oleObj>
                </mc:Choice>
                <mc:Fallback>
                  <p:oleObj name="Image" r:id="rId21" imgW="3288600" imgH="6221880" progId="Photoshop.Image.13">
                    <p:embed/>
                    <p:pic>
                      <p:nvPicPr>
                        <p:cNvPr id="0" name=""/>
                        <p:cNvPicPr/>
                        <p:nvPr/>
                      </p:nvPicPr>
                      <p:blipFill>
                        <a:blip r:embed="rId22"/>
                        <a:stretch>
                          <a:fillRect/>
                        </a:stretch>
                      </p:blipFill>
                      <p:spPr>
                        <a:xfrm>
                          <a:off x="836113" y="3933068"/>
                          <a:ext cx="942461" cy="1782580"/>
                        </a:xfrm>
                        <a:prstGeom prst="rect">
                          <a:avLst/>
                        </a:prstGeom>
                      </p:spPr>
                    </p:pic>
                  </p:oleObj>
                </mc:Fallback>
              </mc:AlternateContent>
            </a:graphicData>
          </a:graphic>
        </p:graphicFrame>
      </p:grpSp>
      <p:pic>
        <p:nvPicPr>
          <p:cNvPr id="3" name="Picture 2"/>
          <p:cNvPicPr>
            <a:picLocks noChangeAspect="1"/>
          </p:cNvPicPr>
          <p:nvPr/>
        </p:nvPicPr>
        <p:blipFill>
          <a:blip r:embed="rId23"/>
          <a:stretch>
            <a:fillRect/>
          </a:stretch>
        </p:blipFill>
        <p:spPr>
          <a:xfrm>
            <a:off x="997085" y="1183186"/>
            <a:ext cx="7149830" cy="4960545"/>
          </a:xfrm>
          <a:prstGeom prst="rect">
            <a:avLst/>
          </a:prstGeom>
        </p:spPr>
      </p:pic>
      <p:sp>
        <p:nvSpPr>
          <p:cNvPr id="14" name="Rounded Rectangle 13"/>
          <p:cNvSpPr/>
          <p:nvPr/>
        </p:nvSpPr>
        <p:spPr>
          <a:xfrm>
            <a:off x="2296098" y="2261387"/>
            <a:ext cx="1001115" cy="1256837"/>
          </a:xfrm>
          <a:prstGeom prst="roundRect">
            <a:avLst/>
          </a:prstGeom>
          <a:solidFill>
            <a:srgbClr val="FF33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ounded Rectangle 25"/>
          <p:cNvSpPr/>
          <p:nvPr/>
        </p:nvSpPr>
        <p:spPr>
          <a:xfrm>
            <a:off x="2892254" y="5040933"/>
            <a:ext cx="356784" cy="400734"/>
          </a:xfrm>
          <a:prstGeom prst="roundRect">
            <a:avLst/>
          </a:prstGeom>
          <a:solidFill>
            <a:srgbClr val="FF33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p:nvSpPr>
        <p:spPr>
          <a:xfrm>
            <a:off x="3619336" y="4238103"/>
            <a:ext cx="277612" cy="331386"/>
          </a:xfrm>
          <a:prstGeom prst="rect">
            <a:avLst/>
          </a:prstGeom>
          <a:solidFill>
            <a:srgbClr val="FF33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p:cNvSpPr/>
          <p:nvPr/>
        </p:nvSpPr>
        <p:spPr>
          <a:xfrm>
            <a:off x="4849027" y="4522891"/>
            <a:ext cx="273577" cy="251014"/>
          </a:xfrm>
          <a:prstGeom prst="ellipse">
            <a:avLst/>
          </a:prstGeom>
          <a:solidFill>
            <a:srgbClr val="FF33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ustDataLst>
      <p:tags r:id="rId2"/>
    </p:custDataLst>
    <p:extLst>
      <p:ext uri="{BB962C8B-B14F-4D97-AF65-F5344CB8AC3E}">
        <p14:creationId xmlns:p14="http://schemas.microsoft.com/office/powerpoint/2010/main" val="999301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800"/>
                                        <p:tgtEl>
                                          <p:spTgt spid="6"/>
                                        </p:tgtEl>
                                      </p:cBhvr>
                                    </p:animEffect>
                                  </p:childTnLst>
                                </p:cTn>
                              </p:par>
                            </p:childTnLst>
                          </p:cTn>
                        </p:par>
                        <p:par>
                          <p:cTn id="8" fill="hold">
                            <p:stCondLst>
                              <p:cond delay="800"/>
                            </p:stCondLst>
                            <p:childTnLst>
                              <p:par>
                                <p:cTn id="9" presetID="6"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in)">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par>
                          <p:cTn id="17" fill="hold">
                            <p:stCondLst>
                              <p:cond delay="500"/>
                            </p:stCondLst>
                            <p:childTnLst>
                              <p:par>
                                <p:cTn id="18" presetID="6" presetClass="entr" presetSubtype="32"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circle(out)">
                                      <p:cBhvr>
                                        <p:cTn id="20" dur="9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xit" presetSubtype="32" fill="hold" nodeType="clickEffect">
                                  <p:stCondLst>
                                    <p:cond delay="0"/>
                                  </p:stCondLst>
                                  <p:childTnLst>
                                    <p:anim calcmode="lin" valueType="num">
                                      <p:cBhvr>
                                        <p:cTn id="24" dur="900"/>
                                        <p:tgtEl>
                                          <p:spTgt spid="6"/>
                                        </p:tgtEl>
                                        <p:attrNameLst>
                                          <p:attrName>ppt_w</p:attrName>
                                        </p:attrNameLst>
                                      </p:cBhvr>
                                      <p:tavLst>
                                        <p:tav tm="0">
                                          <p:val>
                                            <p:strVal val="ppt_w"/>
                                          </p:val>
                                        </p:tav>
                                        <p:tav tm="100000">
                                          <p:val>
                                            <p:fltVal val="0"/>
                                          </p:val>
                                        </p:tav>
                                      </p:tavLst>
                                    </p:anim>
                                    <p:anim calcmode="lin" valueType="num">
                                      <p:cBhvr>
                                        <p:cTn id="25" dur="900"/>
                                        <p:tgtEl>
                                          <p:spTgt spid="6"/>
                                        </p:tgtEl>
                                        <p:attrNameLst>
                                          <p:attrName>ppt_h</p:attrName>
                                        </p:attrNameLst>
                                      </p:cBhvr>
                                      <p:tavLst>
                                        <p:tav tm="0">
                                          <p:val>
                                            <p:strVal val="ppt_h"/>
                                          </p:val>
                                        </p:tav>
                                        <p:tav tm="100000">
                                          <p:val>
                                            <p:fltVal val="0"/>
                                          </p:val>
                                        </p:tav>
                                      </p:tavLst>
                                    </p:anim>
                                    <p:animEffect transition="out" filter="fade">
                                      <p:cBhvr>
                                        <p:cTn id="26" dur="900"/>
                                        <p:tgtEl>
                                          <p:spTgt spid="6"/>
                                        </p:tgtEl>
                                      </p:cBhvr>
                                    </p:animEffect>
                                    <p:set>
                                      <p:cBhvr>
                                        <p:cTn id="27" dur="1" fill="hold">
                                          <p:stCondLst>
                                            <p:cond delay="899"/>
                                          </p:stCondLst>
                                        </p:cTn>
                                        <p:tgtEl>
                                          <p:spTgt spid="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22" presetClass="exit" presetSubtype="4" fill="hold" grpId="1" nodeType="withEffect">
                                  <p:stCondLst>
                                    <p:cond delay="0"/>
                                  </p:stCondLst>
                                  <p:childTnLst>
                                    <p:animEffect transition="out" filter="wipe(down)">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grpId="1" nodeType="clickEffect">
                                  <p:stCondLst>
                                    <p:cond delay="0"/>
                                  </p:stCondLst>
                                  <p:childTnLst>
                                    <p:animEffect transition="out" filter="wipe(down)">
                                      <p:cBhvr>
                                        <p:cTn id="46" dur="500"/>
                                        <p:tgtEl>
                                          <p:spTgt spid="41"/>
                                        </p:tgtEl>
                                      </p:cBhvr>
                                    </p:animEffect>
                                    <p:set>
                                      <p:cBhvr>
                                        <p:cTn id="47" dur="1" fill="hold">
                                          <p:stCondLst>
                                            <p:cond delay="499"/>
                                          </p:stCondLst>
                                        </p:cTn>
                                        <p:tgtEl>
                                          <p:spTgt spid="41"/>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22" presetClass="exit" presetSubtype="4" fill="hold" grpId="1" nodeType="withEffect">
                                  <p:stCondLst>
                                    <p:cond delay="0"/>
                                  </p:stCondLst>
                                  <p:childTnLst>
                                    <p:animEffect transition="out" filter="wipe(down)">
                                      <p:cBhvr>
                                        <p:cTn id="52" dur="500"/>
                                        <p:tgtEl>
                                          <p:spTgt spid="32"/>
                                        </p:tgtEl>
                                      </p:cBhvr>
                                    </p:animEffect>
                                    <p:set>
                                      <p:cBhvr>
                                        <p:cTn id="53"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6" grpId="0" animBg="1"/>
      <p:bldP spid="32" grpId="0" animBg="1"/>
      <p:bldP spid="32" grpId="1" animBg="1"/>
      <p:bldP spid="41" grpId="0" animBg="1"/>
      <p:bldP spid="4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4"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30" name="Titre 1"/>
          <p:cNvSpPr txBox="1">
            <a:spLocks/>
          </p:cNvSpPr>
          <p:nvPr/>
        </p:nvSpPr>
        <p:spPr>
          <a:xfrm>
            <a:off x="179512" y="260648"/>
            <a:ext cx="8784976" cy="720000"/>
          </a:xfrm>
          <a:prstGeom prst="rect">
            <a:avLst/>
          </a:prstGeom>
        </p:spPr>
        <p:txBody>
          <a:bodyPr vert="horz" lIns="91440" tIns="45720" rIns="91440" bIns="45720" rtlCol="0" anchor="ctr">
            <a:noAutofit/>
          </a:bodyPr>
          <a:lstStyle/>
          <a:p>
            <a:pPr>
              <a:spcBef>
                <a:spcPct val="0"/>
              </a:spcBef>
              <a:defRPr/>
            </a:pPr>
            <a:r>
              <a:rPr lang="fr-FR" sz="3200" b="1" dirty="0">
                <a:solidFill>
                  <a:schemeClr val="bg1"/>
                </a:solidFill>
                <a:latin typeface="+mj-lt"/>
                <a:ea typeface="+mj-ea"/>
                <a:cs typeface="+mj-cs"/>
              </a:rPr>
              <a:t>Communication centrale d’alarme avec module </a:t>
            </a:r>
            <a:r>
              <a:rPr lang="fr-FR" sz="3200" b="1" dirty="0" smtClean="0">
                <a:solidFill>
                  <a:schemeClr val="bg1"/>
                </a:solidFill>
                <a:latin typeface="+mj-lt"/>
                <a:ea typeface="+mj-ea"/>
                <a:cs typeface="+mj-cs"/>
              </a:rPr>
              <a:t>3G</a:t>
            </a:r>
            <a:endParaRPr lang="fr-FR" sz="3200" b="1" dirty="0">
              <a:solidFill>
                <a:schemeClr val="bg1"/>
              </a:solidFill>
              <a:latin typeface="+mj-lt"/>
              <a:ea typeface="+mj-ea"/>
              <a:cs typeface="+mj-cs"/>
            </a:endParaRPr>
          </a:p>
        </p:txBody>
      </p:sp>
      <p:sp>
        <p:nvSpPr>
          <p:cNvPr id="35" name="Rectangle 34"/>
          <p:cNvSpPr/>
          <p:nvPr/>
        </p:nvSpPr>
        <p:spPr>
          <a:xfrm>
            <a:off x="7596336" y="6381368"/>
            <a:ext cx="143996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37"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5</a:t>
            </a:fld>
            <a:r>
              <a:rPr lang="fr-BE" dirty="0" smtClean="0">
                <a:solidFill>
                  <a:schemeClr val="tx2">
                    <a:lumMod val="75000"/>
                  </a:schemeClr>
                </a:solidFill>
              </a:rPr>
              <a:t>/24</a:t>
            </a:r>
            <a:endParaRPr lang="fr-BE" dirty="0">
              <a:solidFill>
                <a:schemeClr val="tx2">
                  <a:lumMod val="75000"/>
                </a:schemeClr>
              </a:solidFill>
            </a:endParaRPr>
          </a:p>
        </p:txBody>
      </p:sp>
      <p:sp>
        <p:nvSpPr>
          <p:cNvPr id="36" name="Espace réservé du pied de page 41"/>
          <p:cNvSpPr>
            <a:spLocks noGrp="1"/>
          </p:cNvSpPr>
          <p:nvPr>
            <p:ph type="ftr" sz="quarter" idx="11"/>
          </p:nvPr>
        </p:nvSpPr>
        <p:spPr>
          <a:xfrm>
            <a:off x="107504" y="6356350"/>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967374248"/>
              </p:ext>
            </p:extLst>
          </p:nvPr>
        </p:nvGraphicFramePr>
        <p:xfrm>
          <a:off x="582613" y="2239866"/>
          <a:ext cx="7980362" cy="3324225"/>
        </p:xfrm>
        <a:graphic>
          <a:graphicData uri="http://schemas.openxmlformats.org/presentationml/2006/ole">
            <mc:AlternateContent xmlns:mc="http://schemas.openxmlformats.org/markup-compatibility/2006">
              <mc:Choice xmlns:v="urn:schemas-microsoft-com:vml" Requires="v">
                <p:oleObj spid="_x0000_s37929" name="Image" r:id="rId5" imgW="7980840" imgH="3323520" progId="Photoshop.Image.13">
                  <p:embed/>
                </p:oleObj>
              </mc:Choice>
              <mc:Fallback>
                <p:oleObj name="Image" r:id="rId5" imgW="7980840" imgH="3323520" progId="Photoshop.Image.13">
                  <p:embed/>
                  <p:pic>
                    <p:nvPicPr>
                      <p:cNvPr id="0" name=""/>
                      <p:cNvPicPr/>
                      <p:nvPr/>
                    </p:nvPicPr>
                    <p:blipFill>
                      <a:blip r:embed="rId6"/>
                      <a:stretch>
                        <a:fillRect/>
                      </a:stretch>
                    </p:blipFill>
                    <p:spPr>
                      <a:xfrm>
                        <a:off x="582613" y="2239866"/>
                        <a:ext cx="7980362" cy="3324225"/>
                      </a:xfrm>
                      <a:prstGeom prst="rect">
                        <a:avLst/>
                      </a:prstGeom>
                    </p:spPr>
                  </p:pic>
                </p:oleObj>
              </mc:Fallback>
            </mc:AlternateContent>
          </a:graphicData>
        </a:graphic>
      </p:graphicFrame>
      <p:cxnSp>
        <p:nvCxnSpPr>
          <p:cNvPr id="6" name="Straight Arrow Connector 5"/>
          <p:cNvCxnSpPr/>
          <p:nvPr/>
        </p:nvCxnSpPr>
        <p:spPr>
          <a:xfrm>
            <a:off x="2916621" y="4177875"/>
            <a:ext cx="3247696" cy="630620"/>
          </a:xfrm>
          <a:prstGeom prst="straightConnector1">
            <a:avLst/>
          </a:prstGeom>
          <a:ln w="3492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624268">
            <a:off x="3013150" y="4029791"/>
            <a:ext cx="1450086" cy="307777"/>
          </a:xfrm>
          <a:prstGeom prst="rect">
            <a:avLst/>
          </a:prstGeom>
          <a:noFill/>
        </p:spPr>
        <p:txBody>
          <a:bodyPr wrap="square" rtlCol="0">
            <a:spAutoFit/>
          </a:bodyPr>
          <a:lstStyle/>
          <a:p>
            <a:r>
              <a:rPr lang="fr-FR" sz="1400" b="1" dirty="0" smtClean="0">
                <a:ln w="0"/>
                <a:solidFill>
                  <a:schemeClr val="tx2">
                    <a:lumMod val="75000"/>
                  </a:schemeClr>
                </a:solidFill>
                <a:effectLst>
                  <a:reflection blurRad="12700" stA="50000" endPos="50000" dist="5000" dir="5400000" sy="-100000" rotWithShape="0"/>
                </a:effectLst>
                <a:latin typeface="Arial" panose="020B0604020202020204" pitchFamily="34" charset="0"/>
                <a:cs typeface="Arial" panose="020B0604020202020204" pitchFamily="34" charset="0"/>
              </a:rPr>
              <a:t>AT commande</a:t>
            </a:r>
          </a:p>
        </p:txBody>
      </p:sp>
      <p:cxnSp>
        <p:nvCxnSpPr>
          <p:cNvPr id="19" name="Straight Arrow Connector 18"/>
          <p:cNvCxnSpPr/>
          <p:nvPr/>
        </p:nvCxnSpPr>
        <p:spPr>
          <a:xfrm flipH="1">
            <a:off x="2916623" y="4206670"/>
            <a:ext cx="3247694" cy="601825"/>
          </a:xfrm>
          <a:prstGeom prst="straightConnector1">
            <a:avLst/>
          </a:prstGeom>
          <a:ln w="3492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20892820">
            <a:off x="4884434" y="4036204"/>
            <a:ext cx="1450086" cy="523220"/>
          </a:xfrm>
          <a:prstGeom prst="rect">
            <a:avLst/>
          </a:prstGeom>
          <a:noFill/>
        </p:spPr>
        <p:txBody>
          <a:bodyPr wrap="square" rtlCol="0">
            <a:spAutoFit/>
          </a:bodyPr>
          <a:lstStyle/>
          <a:p>
            <a:pPr algn="ctr"/>
            <a:r>
              <a:rPr lang="fr-FR" sz="1400" b="1" dirty="0" smtClean="0">
                <a:ln w="0"/>
                <a:solidFill>
                  <a:schemeClr val="tx2">
                    <a:lumMod val="75000"/>
                  </a:schemeClr>
                </a:solidFill>
                <a:effectLst>
                  <a:reflection blurRad="12700" stA="50000" endPos="50000" dist="5000" dir="5400000" sy="-100000" rotWithShape="0"/>
                </a:effectLst>
                <a:latin typeface="Arial" panose="020B0604020202020204" pitchFamily="34" charset="0"/>
                <a:cs typeface="Arial" panose="020B0604020202020204" pitchFamily="34" charset="0"/>
              </a:rPr>
              <a:t>Réponse</a:t>
            </a:r>
          </a:p>
          <a:p>
            <a:pPr algn="ctr"/>
            <a:r>
              <a:rPr lang="fr-FR" sz="1400" b="1" dirty="0" smtClean="0">
                <a:ln w="0"/>
                <a:solidFill>
                  <a:schemeClr val="tx2">
                    <a:lumMod val="75000"/>
                  </a:schemeClr>
                </a:solidFill>
                <a:effectLst>
                  <a:reflection blurRad="12700" stA="50000" endPos="50000" dist="5000" dir="5400000" sy="-100000" rotWithShape="0"/>
                </a:effectLst>
                <a:latin typeface="Arial" panose="020B0604020202020204" pitchFamily="34" charset="0"/>
                <a:cs typeface="Arial" panose="020B0604020202020204" pitchFamily="34" charset="0"/>
              </a:rPr>
              <a:t>(OK, </a:t>
            </a:r>
            <a:r>
              <a:rPr lang="fr-FR" sz="1400" b="1" dirty="0" err="1" smtClean="0">
                <a:ln w="0"/>
                <a:solidFill>
                  <a:schemeClr val="tx2">
                    <a:lumMod val="75000"/>
                  </a:schemeClr>
                </a:solidFill>
                <a:effectLst>
                  <a:reflection blurRad="12700" stA="50000" endPos="50000" dist="5000" dir="5400000" sy="-100000" rotWithShape="0"/>
                </a:effectLst>
                <a:latin typeface="Arial" panose="020B0604020202020204" pitchFamily="34" charset="0"/>
                <a:cs typeface="Arial" panose="020B0604020202020204" pitchFamily="34" charset="0"/>
              </a:rPr>
              <a:t>Error</a:t>
            </a:r>
            <a:r>
              <a:rPr lang="fr-FR" sz="1400" b="1" dirty="0" smtClean="0">
                <a:ln w="0"/>
                <a:solidFill>
                  <a:schemeClr val="tx2">
                    <a:lumMod val="75000"/>
                  </a:schemeClr>
                </a:solidFill>
                <a:effectLst>
                  <a:reflection blurRad="12700" stA="50000" endPos="50000" dist="5000" dir="5400000" sy="-100000" rotWithShape="0"/>
                </a:effectLst>
                <a:latin typeface="Arial" panose="020B0604020202020204" pitchFamily="34" charset="0"/>
                <a:cs typeface="Arial" panose="020B0604020202020204" pitchFamily="34" charset="0"/>
              </a:rPr>
              <a:t>)</a:t>
            </a:r>
            <a:endParaRPr lang="fr-FR" sz="1400" b="1" dirty="0" smtClean="0">
              <a:ln w="0"/>
              <a:solidFill>
                <a:schemeClr val="tx2">
                  <a:lumMod val="75000"/>
                </a:schemeClr>
              </a:solidFill>
              <a:effectLst>
                <a:reflection blurRad="12700" stA="50000" endPos="50000" dist="5000" dir="5400000" sy="-100000" rotWithShape="0"/>
              </a:effectLst>
              <a:latin typeface="Arial" panose="020B0604020202020204" pitchFamily="34" charset="0"/>
              <a:cs typeface="Arial" panose="020B0604020202020204" pitchFamily="34" charset="0"/>
            </a:endParaRPr>
          </a:p>
        </p:txBody>
      </p:sp>
    </p:spTree>
    <p:custDataLst>
      <p:tags r:id="rId2"/>
    </p:custDataLst>
    <p:extLst>
      <p:ext uri="{BB962C8B-B14F-4D97-AF65-F5344CB8AC3E}">
        <p14:creationId xmlns:p14="http://schemas.microsoft.com/office/powerpoint/2010/main" val="2339031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100"/>
                                        <p:tgtEl>
                                          <p:spTgt spid="7"/>
                                        </p:tgtEl>
                                      </p:cBhvr>
                                    </p:animEffect>
                                  </p:childTnLst>
                                </p:cTn>
                              </p:par>
                              <p:par>
                                <p:cTn id="13" presetID="22" presetClass="entr" presetSubtype="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100"/>
                                        <p:tgtEl>
                                          <p:spTgt spid="6"/>
                                        </p:tgtEl>
                                      </p:cBhvr>
                                    </p:animEffect>
                                  </p:childTnLst>
                                </p:cTn>
                              </p:par>
                            </p:childTnLst>
                          </p:cTn>
                        </p:par>
                        <p:par>
                          <p:cTn id="16" fill="hold">
                            <p:stCondLst>
                              <p:cond delay="1100"/>
                            </p:stCondLst>
                            <p:childTnLst>
                              <p:par>
                                <p:cTn id="17" presetID="22" presetClass="entr" presetSubtype="2"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right)">
                                      <p:cBhvr>
                                        <p:cTn id="19" dur="1100"/>
                                        <p:tgtEl>
                                          <p:spTgt spid="19"/>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right)">
                                      <p:cBhvr>
                                        <p:cTn id="22" dur="11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12" y="1701008"/>
            <a:ext cx="9144000" cy="18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9" name="Rectangle 8"/>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2" name="Titre 1"/>
          <p:cNvSpPr txBox="1">
            <a:spLocks/>
          </p:cNvSpPr>
          <p:nvPr/>
        </p:nvSpPr>
        <p:spPr>
          <a:xfrm>
            <a:off x="2555776" y="1700808"/>
            <a:ext cx="6480720" cy="1800200"/>
          </a:xfrm>
          <a:prstGeom prst="rect">
            <a:avLst/>
          </a:prstGeom>
        </p:spPr>
        <p:txBody>
          <a:bodyPr vert="horz" lIns="91440" tIns="45720" rIns="91440" bIns="45720" rtlCol="0" anchor="ctr">
            <a:noAutofit/>
          </a:bodyPr>
          <a:lstStyle/>
          <a:p>
            <a:pPr algn="r">
              <a:spcBef>
                <a:spcPct val="0"/>
              </a:spcBef>
              <a:defRPr/>
            </a:pPr>
            <a:r>
              <a:rPr lang="fr-FR" sz="3200" spc="300" dirty="0" smtClean="0">
                <a:solidFill>
                  <a:schemeClr val="bg1"/>
                </a:solidFill>
                <a:latin typeface="+mj-lt"/>
                <a:ea typeface="+mj-ea"/>
                <a:cs typeface="+mj-cs"/>
              </a:rPr>
              <a:t>Développement d’un Driver pour module 3G</a:t>
            </a:r>
            <a:endParaRPr lang="fr-FR" sz="3200" spc="300" dirty="0">
              <a:solidFill>
                <a:schemeClr val="bg1"/>
              </a:solidFill>
              <a:latin typeface="+mj-lt"/>
              <a:ea typeface="+mj-ea"/>
              <a:cs typeface="+mj-cs"/>
            </a:endParaRPr>
          </a:p>
        </p:txBody>
      </p:sp>
      <p:grpSp>
        <p:nvGrpSpPr>
          <p:cNvPr id="3" name="Groupe 2"/>
          <p:cNvGrpSpPr/>
          <p:nvPr/>
        </p:nvGrpSpPr>
        <p:grpSpPr>
          <a:xfrm>
            <a:off x="107504" y="1700808"/>
            <a:ext cx="2880200" cy="1800200"/>
            <a:chOff x="107504" y="1700808"/>
            <a:chExt cx="2880200" cy="1800200"/>
          </a:xfrm>
        </p:grpSpPr>
        <p:sp>
          <p:nvSpPr>
            <p:cNvPr id="13" name="Rectangle 12"/>
            <p:cNvSpPr/>
            <p:nvPr/>
          </p:nvSpPr>
          <p:spPr>
            <a:xfrm>
              <a:off x="107704" y="1700808"/>
              <a:ext cx="2880000" cy="18002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0" name="ZoneTexte 9"/>
            <p:cNvSpPr txBox="1"/>
            <p:nvPr/>
          </p:nvSpPr>
          <p:spPr>
            <a:xfrm>
              <a:off x="107504" y="1844824"/>
              <a:ext cx="2880000" cy="1492716"/>
            </a:xfrm>
            <a:prstGeom prst="rect">
              <a:avLst/>
            </a:prstGeom>
            <a:noFill/>
          </p:spPr>
          <p:txBody>
            <a:bodyPr wrap="square" rtlCol="0">
              <a:spAutoFit/>
            </a:bodyPr>
            <a:lstStyle/>
            <a:p>
              <a:pPr>
                <a:spcBef>
                  <a:spcPts val="600"/>
                </a:spcBef>
              </a:pPr>
              <a:r>
                <a:rPr lang="fr-FR" dirty="0" smtClean="0">
                  <a:solidFill>
                    <a:schemeClr val="tx2">
                      <a:lumMod val="40000"/>
                      <a:lumOff val="60000"/>
                    </a:schemeClr>
                  </a:solidFill>
                </a:rPr>
                <a:t>Présentation de l’alarme</a:t>
              </a:r>
              <a:endParaRPr lang="fr-FR" dirty="0">
                <a:solidFill>
                  <a:schemeClr val="tx2">
                    <a:lumMod val="40000"/>
                    <a:lumOff val="60000"/>
                  </a:schemeClr>
                </a:solidFill>
              </a:endParaRPr>
            </a:p>
            <a:p>
              <a:pPr>
                <a:spcBef>
                  <a:spcPts val="600"/>
                </a:spcBef>
              </a:pPr>
              <a:r>
                <a:rPr lang="fr-FR" sz="2000" b="1" u="sng" dirty="0" smtClean="0">
                  <a:solidFill>
                    <a:schemeClr val="tx2">
                      <a:lumMod val="75000"/>
                    </a:schemeClr>
                  </a:solidFill>
                </a:rPr>
                <a:t>Driver 3G</a:t>
              </a:r>
              <a:endParaRPr lang="fr-FR" sz="2000" b="1" u="sng" dirty="0">
                <a:solidFill>
                  <a:schemeClr val="tx2">
                    <a:lumMod val="75000"/>
                  </a:schemeClr>
                </a:solidFill>
              </a:endParaRPr>
            </a:p>
            <a:p>
              <a:pPr>
                <a:spcBef>
                  <a:spcPts val="600"/>
                </a:spcBef>
              </a:pPr>
              <a:r>
                <a:rPr lang="fr-FR" dirty="0" smtClean="0">
                  <a:solidFill>
                    <a:schemeClr val="tx2">
                      <a:lumMod val="40000"/>
                      <a:lumOff val="60000"/>
                    </a:schemeClr>
                  </a:solidFill>
                </a:rPr>
                <a:t>Service Contrôle SMS</a:t>
              </a:r>
            </a:p>
            <a:p>
              <a:pPr>
                <a:spcBef>
                  <a:spcPts val="600"/>
                </a:spcBef>
              </a:pPr>
              <a:r>
                <a:rPr lang="fr-FR" dirty="0" smtClean="0">
                  <a:solidFill>
                    <a:schemeClr val="tx2">
                      <a:lumMod val="40000"/>
                      <a:lumOff val="60000"/>
                    </a:schemeClr>
                  </a:solidFill>
                </a:rPr>
                <a:t>Push Notification</a:t>
              </a:r>
              <a:endParaRPr lang="fr-FR" dirty="0">
                <a:solidFill>
                  <a:schemeClr val="tx2">
                    <a:lumMod val="40000"/>
                    <a:lumOff val="60000"/>
                  </a:schemeClr>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r"/>
            <a:endParaRPr lang="fr-FR" dirty="0"/>
          </a:p>
        </p:txBody>
      </p:sp>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4"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4" name="Espace réservé du contenu 3"/>
          <p:cNvSpPr>
            <a:spLocks noGrp="1"/>
          </p:cNvSpPr>
          <p:nvPr>
            <p:ph idx="1"/>
          </p:nvPr>
        </p:nvSpPr>
        <p:spPr>
          <a:xfrm>
            <a:off x="323850" y="1246747"/>
            <a:ext cx="8229600" cy="3472524"/>
          </a:xfrm>
        </p:spPr>
        <p:txBody>
          <a:bodyPr>
            <a:normAutofit/>
          </a:bodyPr>
          <a:lstStyle/>
          <a:p>
            <a:r>
              <a:rPr lang="fr-FR" sz="2000" dirty="0" smtClean="0">
                <a:ln w="0"/>
                <a:solidFill>
                  <a:schemeClr val="tx2">
                    <a:lumMod val="75000"/>
                  </a:schemeClr>
                </a:solidFill>
                <a:effectLst/>
              </a:rPr>
              <a:t>L’objectif du driver 3G est de configurer le module 3G M95 pour réaliser les fonctionnalités suivantes:</a:t>
            </a:r>
          </a:p>
          <a:p>
            <a:pPr lvl="1"/>
            <a:r>
              <a:rPr lang="en-US" sz="1800" dirty="0">
                <a:solidFill>
                  <a:schemeClr val="tx2">
                    <a:lumMod val="75000"/>
                  </a:schemeClr>
                </a:solidFill>
              </a:rPr>
              <a:t>Envoi et </a:t>
            </a:r>
            <a:r>
              <a:rPr lang="fr-FR" sz="1800" dirty="0" smtClean="0">
                <a:solidFill>
                  <a:schemeClr val="tx2">
                    <a:lumMod val="75000"/>
                  </a:schemeClr>
                </a:solidFill>
              </a:rPr>
              <a:t>réception</a:t>
            </a:r>
            <a:r>
              <a:rPr lang="en-US" sz="1800" dirty="0" smtClean="0">
                <a:solidFill>
                  <a:schemeClr val="tx2">
                    <a:lumMod val="75000"/>
                  </a:schemeClr>
                </a:solidFill>
              </a:rPr>
              <a:t> </a:t>
            </a:r>
            <a:r>
              <a:rPr lang="en-US" sz="1800" dirty="0">
                <a:solidFill>
                  <a:schemeClr val="tx2">
                    <a:lumMod val="75000"/>
                  </a:schemeClr>
                </a:solidFill>
              </a:rPr>
              <a:t>SMS.</a:t>
            </a:r>
          </a:p>
          <a:p>
            <a:pPr lvl="1"/>
            <a:r>
              <a:rPr lang="fr-FR" sz="1800" dirty="0" smtClean="0">
                <a:solidFill>
                  <a:schemeClr val="tx2">
                    <a:lumMod val="75000"/>
                  </a:schemeClr>
                </a:solidFill>
              </a:rPr>
              <a:t>Envoi </a:t>
            </a:r>
            <a:r>
              <a:rPr lang="fr-FR" sz="1800" dirty="0">
                <a:solidFill>
                  <a:schemeClr val="tx2">
                    <a:lumMod val="75000"/>
                  </a:schemeClr>
                </a:solidFill>
              </a:rPr>
              <a:t>et réception des appels téléphonique.</a:t>
            </a:r>
          </a:p>
          <a:p>
            <a:pPr lvl="1"/>
            <a:r>
              <a:rPr lang="fr-FR" sz="1800" dirty="0" smtClean="0">
                <a:solidFill>
                  <a:schemeClr val="tx2">
                    <a:lumMod val="75000"/>
                  </a:schemeClr>
                </a:solidFill>
              </a:rPr>
              <a:t>Envoi </a:t>
            </a:r>
            <a:r>
              <a:rPr lang="fr-FR" sz="1800" dirty="0">
                <a:solidFill>
                  <a:schemeClr val="tx2">
                    <a:lumMod val="75000"/>
                  </a:schemeClr>
                </a:solidFill>
              </a:rPr>
              <a:t>et réception des sockets TCP/UDP.</a:t>
            </a:r>
          </a:p>
          <a:p>
            <a:pPr lvl="1"/>
            <a:r>
              <a:rPr lang="fr-FR" sz="1800" dirty="0" smtClean="0">
                <a:solidFill>
                  <a:schemeClr val="tx2">
                    <a:lumMod val="75000"/>
                  </a:schemeClr>
                </a:solidFill>
              </a:rPr>
              <a:t>Envoi </a:t>
            </a:r>
            <a:r>
              <a:rPr lang="fr-FR" sz="1800" dirty="0">
                <a:solidFill>
                  <a:schemeClr val="tx2">
                    <a:lumMod val="75000"/>
                  </a:schemeClr>
                </a:solidFill>
              </a:rPr>
              <a:t>des requêtes </a:t>
            </a:r>
            <a:r>
              <a:rPr lang="fr-FR" sz="1800" dirty="0" err="1">
                <a:solidFill>
                  <a:schemeClr val="tx2">
                    <a:lumMod val="75000"/>
                  </a:schemeClr>
                </a:solidFill>
              </a:rPr>
              <a:t>Get</a:t>
            </a:r>
            <a:r>
              <a:rPr lang="fr-FR" sz="1800" dirty="0">
                <a:solidFill>
                  <a:schemeClr val="tx2">
                    <a:lumMod val="75000"/>
                  </a:schemeClr>
                </a:solidFill>
              </a:rPr>
              <a:t>/Post HTTP et HTTPS.</a:t>
            </a:r>
          </a:p>
          <a:p>
            <a:pPr lvl="1"/>
            <a:r>
              <a:rPr lang="en-US" sz="1800" dirty="0" smtClean="0">
                <a:solidFill>
                  <a:schemeClr val="tx2">
                    <a:lumMod val="75000"/>
                  </a:schemeClr>
                </a:solidFill>
              </a:rPr>
              <a:t>Envoi </a:t>
            </a:r>
            <a:r>
              <a:rPr lang="en-US" sz="1800" dirty="0">
                <a:solidFill>
                  <a:schemeClr val="tx2">
                    <a:lumMod val="75000"/>
                  </a:schemeClr>
                </a:solidFill>
              </a:rPr>
              <a:t>des E-mail (SMTP).</a:t>
            </a:r>
          </a:p>
          <a:p>
            <a:pPr lvl="1"/>
            <a:r>
              <a:rPr lang="en-US" sz="1800" dirty="0" smtClean="0">
                <a:solidFill>
                  <a:schemeClr val="tx2">
                    <a:lumMod val="75000"/>
                  </a:schemeClr>
                </a:solidFill>
              </a:rPr>
              <a:t>Envoi </a:t>
            </a:r>
            <a:r>
              <a:rPr lang="en-US" sz="1800" dirty="0">
                <a:solidFill>
                  <a:schemeClr val="tx2">
                    <a:lumMod val="75000"/>
                  </a:schemeClr>
                </a:solidFill>
              </a:rPr>
              <a:t>des messages MMS.</a:t>
            </a:r>
          </a:p>
          <a:p>
            <a:pPr lvl="1"/>
            <a:r>
              <a:rPr lang="fr-FR" sz="1800" dirty="0" smtClean="0">
                <a:solidFill>
                  <a:schemeClr val="tx2">
                    <a:lumMod val="75000"/>
                  </a:schemeClr>
                </a:solidFill>
              </a:rPr>
              <a:t>Réception</a:t>
            </a:r>
            <a:r>
              <a:rPr lang="en-US" sz="1800" dirty="0" smtClean="0">
                <a:solidFill>
                  <a:schemeClr val="tx2">
                    <a:lumMod val="75000"/>
                  </a:schemeClr>
                </a:solidFill>
              </a:rPr>
              <a:t> </a:t>
            </a:r>
            <a:r>
              <a:rPr lang="en-US" sz="1800" dirty="0">
                <a:solidFill>
                  <a:schemeClr val="tx2">
                    <a:lumMod val="75000"/>
                  </a:schemeClr>
                </a:solidFill>
              </a:rPr>
              <a:t>du code DTMF.</a:t>
            </a:r>
          </a:p>
          <a:p>
            <a:pPr lvl="1"/>
            <a:r>
              <a:rPr lang="en-US" sz="1800" dirty="0" smtClean="0">
                <a:solidFill>
                  <a:schemeClr val="tx2">
                    <a:lumMod val="75000"/>
                  </a:schemeClr>
                </a:solidFill>
              </a:rPr>
              <a:t>Envoi </a:t>
            </a:r>
            <a:r>
              <a:rPr lang="fr-FR" sz="1800" dirty="0" smtClean="0">
                <a:solidFill>
                  <a:schemeClr val="tx2">
                    <a:lumMod val="75000"/>
                  </a:schemeClr>
                </a:solidFill>
              </a:rPr>
              <a:t>requête</a:t>
            </a:r>
            <a:r>
              <a:rPr lang="en-US" sz="1800" dirty="0" smtClean="0">
                <a:solidFill>
                  <a:schemeClr val="tx2">
                    <a:lumMod val="75000"/>
                  </a:schemeClr>
                </a:solidFill>
              </a:rPr>
              <a:t> USSD.</a:t>
            </a:r>
          </a:p>
        </p:txBody>
      </p:sp>
      <p:sp>
        <p:nvSpPr>
          <p:cNvPr id="30" name="Titre 1"/>
          <p:cNvSpPr txBox="1">
            <a:spLocks/>
          </p:cNvSpPr>
          <p:nvPr/>
        </p:nvSpPr>
        <p:spPr>
          <a:xfrm>
            <a:off x="179512" y="26064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fr-FR" sz="3200" b="1" dirty="0" smtClean="0">
                <a:solidFill>
                  <a:schemeClr val="bg1"/>
                </a:solidFill>
                <a:latin typeface="+mj-lt"/>
                <a:ea typeface="+mj-ea"/>
                <a:cs typeface="+mj-cs"/>
              </a:rPr>
              <a:t>Présentation du Driver 3G</a:t>
            </a:r>
            <a:endParaRPr kumimoji="0" lang="fr-FR" sz="3200" b="1" i="0" u="none" strike="noStrike" kern="1200" cap="none" normalizeH="0" baseline="0" dirty="0">
              <a:ln>
                <a:noFill/>
              </a:ln>
              <a:solidFill>
                <a:schemeClr val="bg1"/>
              </a:solidFill>
              <a:effectLst/>
              <a:uLnTx/>
              <a:uFillTx/>
              <a:latin typeface="+mj-lt"/>
              <a:ea typeface="+mj-ea"/>
              <a:cs typeface="+mj-cs"/>
            </a:endParaRPr>
          </a:p>
        </p:txBody>
      </p:sp>
      <p:sp>
        <p:nvSpPr>
          <p:cNvPr id="38" name="AutoShape 11" descr="http://wholesalesatellite.com/wp-content/uploads/2012/03/satellite1-900px-x-350px.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9" name="AutoShape 13" descr="data:image/jpeg;base64,/9j/4AAQSkZJRgABAQAAAQABAAD/2wCEAAkGBhQQERUUExQWFBUVFBUVFhUVGBoWFRgYFhgVFxQUGhYYHCYeFxokHhUVIDsgJCcpLCwsFR8xNTAqNSctOCkBCQoKDgwOFw8PGikkHyQsLC4qLDUpKS0tNTUpNS41KSotNS8qLCkpLSwpKiwsLC4pLTAqNSkvNSk0MiwpKSkvL//AABEIAHQAoQMBIgACEQEDEQH/xAAcAAABBAMBAAAAAAAAAAAAAAAAAQIEBQMGBwj/xAA9EAABAwIDAwcKBAcBAQAAAAABAAIRAyEEEjEFQVEGIjJSYXGxBxQWNFRygZGT0hNiwfAjQlOh0eHxFTP/xAAZAQADAQEBAAAAAAAAAAAAAAABAgMABAX/xAArEQACAQMDAwMDBQEAAAAAAAAAARECAyExQWESUXEEkfATsdEjMqHh8SL/2gAMAwEAAhEDEQA/AOo8rttnC0s4XL6vKCu8lwrVQHHNAqPAGa8RPat78pvqxXMKR5o91vgFezqzm9Roie7bmI/r1vqP/wArGduYj+vW+q/7lEJTCVeEcsslnbuI9orfVf8AcmHbuI9orfVf9yhuKahCHTZLO3sT7RW+rU+5N/8AexPtFf6tT7lDJTJQaQZZMO38T7RX+rU+5YzygxPtNf6tT7lDJTHlKMmyYeUOJ9pr/VqfcmHlDifacR9ap9yhJhQgZNk08o8V7TiPrVPuTDykxXtOI+tU+5QSU13y0HHvKEIZE13KPFe1Yj61T7knpBiy4NbicQ4mwDatWSTuAzfuFCo0TUcGtEk/AAbyTuHatv2VsdlBhs51Uuh1SwZEdBo11jS8C8Talqy7mdu/zV8DIk7JOJpDNUxNapULTzTWqFjAR71z+Y8DHFWL9tVYEVn3BJl74t/Nc2bv/wBKFWqNbSc48xjXc4uOp3Ex0nWNge7Raft7lCcQcrOZSAgT0nDdmPDsV71NFmqmpLPafZ1baw8dt9qqr/los9vcvq5zMo4irpDqmdwsBYMg297Ur0LQPNb7o8F5KqaHuK9a4fot90eC4LlTqcsyMiEIUxjSvKb6sVy2mbD3R4BdS8pvqxXK6LhAmTzRoYvlEHQ2ndvVrOrOb1GiHEphKC5MJXQcyQEprilKY4rDCFyY5OcUwpQjSVjcslzYXJsANSeHbpuVjsXk1WxTmwCymb/iu6AbIBIvL98AakapRkincUxxVjj9i1KIYXRmqucKdEc6s5g6NUtbIAdaBrzgdFWvsYOosf1CEjxAwpaGHdVcGU2Oe85oa0STDZNt0QSTwCa8rofkt2GaeIqOrEU3vw1RlKk4xVLc1M1ahH8jR/DF73NrJanA6UsrcJswUqYaQWS0FxJGcugSCRpF+wDSSs+M2kyg0ueBAYWBrhzsx1/DYZyugXc64ncSo22uUdMDOHNqOdJa1ggSDDu1rA4EDecoI4nTcZjHVXZnmT/YDgBuC616n9GlLNUdoSnh5mNZ3xwPVCcIybW2s/EOlxsOi0Gw/wAlQXRun9UqYVxttuWAx1ND3FetqHRb7o8F5IqaHuXrfD9FvujwU6h6TIhCEoxpXlN9WK5MDYdzfDTtXWfKd6sVyRhsO4eAVrW5C/oh8ppKbmSSrnMKSmkodbhv38CmkoMIjimkoKs+TWxPPK4pzlaGl7yNcoIbDeDiSLmwglKMkSeTmCdUa805pxnFbFkZvwqcNBo0W/1nhxBdqA4CwJW1bE5T4CgynSa8UG04aKdRri5oGhc4AjMdTw03KNtJoFQYOThcJTGb+HJfUaBnzT/M5xzRMwWkmSLaftLZ9RzyHsNOczqZIJIZmJpguMF7IcLm9ikep0JQoItI16c4lmcMbWNNlWeaHS57WNMyBBmwi8KM6kajmhgLnvMZRdznmSTHzPCxNgpG0cTUcylSq2NFpawdFrWG5hsDMSRObSLRJKk4ba/4dE5AwVXg0iS3nNpmDabfytbcfExCSWhmpHgswAm1XFRIi7KUjUHe78+p0bA5xoq2Ke5znlxLnAhxkglpEFto5sWy6QVIr4MimKrnD+ITkElz3wYe4mTlA/Nc/BQinJjSmuTs0LGUAoQrG4p8rG4oBMdTQ9x/VeuMP0G+6PBeSKsXiYvExMbpi09y9b4foN90eCSodGRCEJRjSvKb6sVyEHTuHgF17ym+rFcezadw8Aq2tyF7RD5TSU2UhKsc8ClyQlIXLPg6DHkhzy2GOcZbIJDgGsaZm4MknSDAKAyRHJW4cisTSwlCriarXtzkMpuJEVQ0kllJkbjq8yNAFQ47DsBa00/ww4Z2B3TLHk5S/tcGzB3RAg3shtVxeaziTUaAxmUQ2kB1ABDIi0DmyXawUlVUKS1FtyTNomtWqB9d4oHRlENNSpTZcx+HIDBfWo4Ez0dypMVhK1QtHnVaWtyNBa0ZQJO4nm9l5Wd1QBwykAk3JkgE7zJ1Pfv1WQVHSRZx49GImxEmFxO/U32w9U5x/B2q0ku+V2/0qa2yquhrmodA2pTa4Gb2M839IUWrhnNnOzJEy5hLqfxB5zJ4i0K9fUJcBIYeOs8AJWDOC45nSBaROWd8xvHDvWV5pxrhd8yb6Sa7Z4KKrhnPMNaXO5xOXnc0CS6RuAuoUyrzE0zkc1pLW1AAQbAgGWzxE7lRvBBg6jVddNSqUo5KqYeRpKYSlP7/AOphKxgJWMpSUwlAIx5se5eusP0G+6PBeRH6HuOtt37svXeH6DfdHgkY6MiEIQCaV5TfViuNz4DwC7J5TfViuLk/p4BUt7kbuiHlyQuTW3t++5Jm/fgrEBSU11wkLlN2Vsp2IdrkpggOqEFwHYGi73dgRSbcIKRZ0scMY85qTnV3vbNTNmbksGMywIObK0Acd4Tm52FzYjIXNIOoIJzADsM96udnmlgqdSuW5hQaH02mb1iSygHGbuL5PdTPBaphdouqvJqvJe9xeXRGYuu7uEzA4Lm9VQul0rMcT7fk7bL6alOvmCxIMFjQIi89uoA/zomvMw4tDQNYMHgNIBA1WHOCCSXGbNi0jdG5Oc2C0Bg43PN7e8rzq4621zxtnc7aJ6UnxzvjYc0xmcGiDpJkmNTvt3lNg5Q0xHAdm7/iMkuMtkngbRxPae5YXOgauzDUnQcexa3HUpXbnxvsa5PS45487BiyS2TpYgDXWx71ZjkiK9IF8tqGCPyt/pmeInuJRsfZX4rw6CWtNgb5nDT4DXvUrbPK+nhJZTitW0In+HTP53DU/kb8SF6FhRRn7QcF6qasfeTRNq7POHqmm4yRPEGJIbIIFyL/ABUJyk7R2jUxFQ1Kry953mwAGjQBYAcFEJVCaAOAjf2boi3x/wABYylJTHfvuO/98UGMhHmx7ivXeH6DfdHgvIVTQ9xXr3D9BvujwSMZGRCEIBNK8pvqxXFXH9PBdq8pvqxXEXG/y7NypbJXNhxKQuTSRBvcH4ReTmns4K/2JybLyH1RbpBhtI3OqdVv5dTv4K9K6nCJJNmLYnJ51eHvltIk5Toapbq1nZcS75dm2Y0sw9MHmspgOa0g2aBDSGwZO+95JMTqm7R2szC0wXOOhDGiM7r6MFw1o+V76QtD2rtipiX5nmwJytHRbPie1WdVNrTL+a/j31K/tRk2ztU16hMuySMrDYCBlzFugdHymOKryUkppK5m23LJk+ntZ0AP5wG8Wd/hSv8A06ZPSI4yDPwlUhSEqLs06rHjkurtWjz5Npw2GdVMMBcABJkNaCdJdIEncNSoeJxH4Uh8sgwWnpzvEcVX7P27Wof/ADdETHYDqLaiSTfTcoFes57i5xLnHUkyfmh9KnV58h+q9sFi7lJX/DNJjzTpncLPAOoz6hpmSBCqdOxKSmFyoTBxTCg/uU1yAwOTJSn9/wCuKYSgFCVDb4fpZevsP0G+6PBeQKjpEdh3Ru/0vX+H6DfdHglYxkQhCBjSvKd6sVw93SgSSTAAEkkxAAGp7F3jyh4J1XDw0SVzjYWzPNpe6hVfVMc6BDW3lrBmsTbnG+sRKpbicsSpSJsLkv8AgxUrhrni4puu2nxcY6dQWOsCFM2zyobhhlaGvflgU3DNlmZqPd1r2jndwS7Wxdd7SKNJ7SdHPA5thMNBIntJ3DXdqp5K4gyS1xJuSQSSTqSd66KrqpxT8/vnbYEQsFdisW+s8vqPzOMgk9gsAAOa3cABHisGZW/opX6h+ST0TxHVPy/2o9SF6WU5cmyrr0Sr9Q/JN9EcR1D8lupG6WUxSSrr0QxHUPyKb6H4jqn5FDqQYZSvcI04amd1/mb9iaSrz0OxHVPyTTyNxHVPyKEoMMoiUj3zaTA0B3Tcx8Ve+hmI6v8AYpPQrEdX+yEoMGvymErYvQjEdUzaLW7ZtwTfQfE9X+xQkMGvl3HTT4cEwnxW44TkeWtGfDOqOlmY53NBAeS5rYbNOW5RPOu3tS1uRwc8FuFqNZlILBXcSXZiQ7OaRgAQMsISE0t4se4r1PnH4zDJdBaC10FrZawNIE2ku4HQri2xPJg/EAtLMrodDnVXMbfo80UXad4nsXdG7OfmBziJYYgzzcsgGYvHDQlAJYoQlWMNfTB1ErF5kzqhCFjB5kzqhHmTOqEIWMHmTOqEeZM6oQhYweZM6oR5kzqhCFjB5kzqhHmTOqEIWMHmTOqEeZM6oQhYweZM6oR5kzqhCFjB5kzqhHmTOqEIWMHmTOqEeZM6oQhYw+nh2t0ACyIQsYEIQsY//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5" name="Rectangle 54"/>
          <p:cNvSpPr/>
          <p:nvPr/>
        </p:nvSpPr>
        <p:spPr>
          <a:xfrm>
            <a:off x="320591" y="152736"/>
            <a:ext cx="2016084" cy="90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400"/>
          </a:p>
        </p:txBody>
      </p:sp>
      <p:sp>
        <p:nvSpPr>
          <p:cNvPr id="60"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7</a:t>
            </a:fld>
            <a:r>
              <a:rPr lang="fr-BE" dirty="0" smtClean="0">
                <a:solidFill>
                  <a:schemeClr val="tx2">
                    <a:lumMod val="75000"/>
                  </a:schemeClr>
                </a:solidFill>
              </a:rPr>
              <a:t>/24</a:t>
            </a:r>
            <a:endParaRPr lang="fr-BE" dirty="0">
              <a:solidFill>
                <a:schemeClr val="tx2">
                  <a:lumMod val="75000"/>
                </a:schemeClr>
              </a:solidFill>
            </a:endParaRPr>
          </a:p>
        </p:txBody>
      </p:sp>
      <p:sp>
        <p:nvSpPr>
          <p:cNvPr id="19" name="Espace réservé du pied de page 41"/>
          <p:cNvSpPr>
            <a:spLocks noGrp="1"/>
          </p:cNvSpPr>
          <p:nvPr>
            <p:ph type="ftr" sz="quarter" idx="11"/>
          </p:nvPr>
        </p:nvSpPr>
        <p:spPr>
          <a:xfrm>
            <a:off x="107504" y="6356350"/>
            <a:ext cx="3961612" cy="365125"/>
          </a:xfrm>
        </p:spPr>
        <p:txBody>
          <a:bodyPr/>
          <a:lstStyle/>
          <a:p>
            <a:pPr algn="l"/>
            <a:r>
              <a:rPr lang="fr-FR" dirty="0">
                <a:solidFill>
                  <a:schemeClr val="bg1"/>
                </a:solidFill>
              </a:rPr>
              <a:t>Projet de Fin </a:t>
            </a:r>
            <a:r>
              <a:rPr lang="fr-FR" dirty="0" smtClean="0">
                <a:solidFill>
                  <a:schemeClr val="bg1"/>
                </a:solidFill>
              </a:rPr>
              <a:t>d’Etudes</a:t>
            </a:r>
            <a:endParaRPr lang="fr-BE" dirty="0">
              <a:solidFill>
                <a:schemeClr val="bg1"/>
              </a:solidFill>
            </a:endParaRPr>
          </a:p>
        </p:txBody>
      </p:sp>
      <p:sp>
        <p:nvSpPr>
          <p:cNvPr id="20" name="ZoneTexte 12"/>
          <p:cNvSpPr txBox="1"/>
          <p:nvPr/>
        </p:nvSpPr>
        <p:spPr>
          <a:xfrm>
            <a:off x="467543" y="188640"/>
            <a:ext cx="1869131" cy="892552"/>
          </a:xfrm>
          <a:prstGeom prst="rect">
            <a:avLst/>
          </a:prstGeom>
          <a:noFill/>
        </p:spPr>
        <p:txBody>
          <a:bodyPr wrap="square" rtlCol="0">
            <a:spAutoFit/>
          </a:bodyPr>
          <a:lstStyle/>
          <a:p>
            <a:r>
              <a:rPr lang="fr-FR" sz="1200" dirty="0" smtClean="0">
                <a:solidFill>
                  <a:schemeClr val="tx2">
                    <a:lumMod val="40000"/>
                    <a:lumOff val="60000"/>
                  </a:schemeClr>
                </a:solidFill>
              </a:rPr>
              <a:t>Présentation de l’alarme</a:t>
            </a:r>
          </a:p>
          <a:p>
            <a:r>
              <a:rPr lang="fr-FR" sz="1400" b="1" u="sng" dirty="0">
                <a:solidFill>
                  <a:schemeClr val="tx2">
                    <a:lumMod val="75000"/>
                  </a:schemeClr>
                </a:solidFill>
              </a:rPr>
              <a:t>Driver 3G</a:t>
            </a:r>
          </a:p>
          <a:p>
            <a:r>
              <a:rPr lang="fr-FR" sz="1200" dirty="0">
                <a:solidFill>
                  <a:schemeClr val="tx2">
                    <a:lumMod val="40000"/>
                    <a:lumOff val="60000"/>
                  </a:schemeClr>
                </a:solidFill>
              </a:rPr>
              <a:t>Service Contrôle SMS</a:t>
            </a:r>
          </a:p>
          <a:p>
            <a:r>
              <a:rPr lang="fr-FR" sz="1200" dirty="0" smtClean="0">
                <a:solidFill>
                  <a:schemeClr val="tx2">
                    <a:lumMod val="40000"/>
                    <a:lumOff val="60000"/>
                  </a:schemeClr>
                </a:solidFill>
              </a:rPr>
              <a:t>Push </a:t>
            </a:r>
            <a:r>
              <a:rPr lang="fr-FR" sz="1200" dirty="0">
                <a:solidFill>
                  <a:schemeClr val="tx2">
                    <a:lumMod val="40000"/>
                    <a:lumOff val="60000"/>
                  </a:schemeClr>
                </a:solidFill>
              </a:rPr>
              <a:t>Notification</a:t>
            </a:r>
          </a:p>
        </p:txBody>
      </p:sp>
      <p:pic>
        <p:nvPicPr>
          <p:cNvPr id="3" name="Picture 2"/>
          <p:cNvPicPr>
            <a:picLocks noChangeAspect="1"/>
          </p:cNvPicPr>
          <p:nvPr/>
        </p:nvPicPr>
        <p:blipFill>
          <a:blip r:embed="rId3"/>
          <a:stretch>
            <a:fillRect/>
          </a:stretch>
        </p:blipFill>
        <p:spPr>
          <a:xfrm>
            <a:off x="2664720" y="2060667"/>
            <a:ext cx="3815583" cy="4320701"/>
          </a:xfrm>
          <a:prstGeom prst="rect">
            <a:avLst/>
          </a:prstGeom>
        </p:spPr>
      </p:pic>
      <p:sp>
        <p:nvSpPr>
          <p:cNvPr id="21" name="Espace réservé du contenu 3"/>
          <p:cNvSpPr txBox="1">
            <a:spLocks/>
          </p:cNvSpPr>
          <p:nvPr/>
        </p:nvSpPr>
        <p:spPr>
          <a:xfrm>
            <a:off x="324753" y="1124559"/>
            <a:ext cx="8229600" cy="14442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2000" dirty="0" smtClean="0">
                <a:ln w="0"/>
                <a:solidFill>
                  <a:schemeClr val="tx2">
                    <a:lumMod val="75000"/>
                  </a:schemeClr>
                </a:solidFill>
              </a:rPr>
              <a:t>Ces fonctionnalités ont été réalisées en deux parties:</a:t>
            </a:r>
            <a:endParaRPr lang="fr-FR" sz="2000" dirty="0" smtClean="0">
              <a:ln w="0"/>
              <a:solidFill>
                <a:schemeClr val="tx2">
                  <a:lumMod val="75000"/>
                </a:schemeClr>
              </a:solidFill>
            </a:endParaRPr>
          </a:p>
          <a:p>
            <a:pPr lvl="1">
              <a:buFont typeface="Wingdings" pitchFamily="2" charset="2"/>
              <a:buChar char="Ø"/>
            </a:pPr>
            <a:r>
              <a:rPr lang="fr-FR" sz="1600" dirty="0" smtClean="0">
                <a:ln w="0"/>
                <a:solidFill>
                  <a:schemeClr val="tx2">
                    <a:lumMod val="75000"/>
                  </a:schemeClr>
                </a:solidFill>
              </a:rPr>
              <a:t>Partie 1 : Réception et traitement des événements </a:t>
            </a:r>
            <a:r>
              <a:rPr lang="fr-FR" sz="1600" dirty="0" smtClean="0">
                <a:ln w="0"/>
                <a:solidFill>
                  <a:schemeClr val="tx2">
                    <a:lumMod val="75000"/>
                  </a:schemeClr>
                </a:solidFill>
              </a:rPr>
              <a:t>externes</a:t>
            </a:r>
            <a:endParaRPr lang="fr-FR" sz="1600" dirty="0" smtClean="0">
              <a:ln w="0"/>
              <a:solidFill>
                <a:schemeClr val="tx2">
                  <a:lumMod val="75000"/>
                </a:schemeClr>
              </a:solidFill>
            </a:endParaRPr>
          </a:p>
          <a:p>
            <a:pPr lvl="1">
              <a:buFont typeface="Wingdings" pitchFamily="2" charset="2"/>
              <a:buChar char="Ø"/>
            </a:pPr>
            <a:r>
              <a:rPr lang="fr-FR" sz="1600" dirty="0" smtClean="0">
                <a:ln w="0"/>
                <a:solidFill>
                  <a:schemeClr val="tx2">
                    <a:lumMod val="75000"/>
                  </a:schemeClr>
                </a:solidFill>
              </a:rPr>
              <a:t>Partie 2: Configuration et envoi d’AT commande pour réaliser une fonctionnalité</a:t>
            </a:r>
            <a:endParaRPr lang="fr-FR" sz="1600" dirty="0">
              <a:ln w="0"/>
              <a:solidFill>
                <a:schemeClr val="tx2">
                  <a:lumMod val="75000"/>
                </a:schemeClr>
              </a:solidFill>
            </a:endParaRPr>
          </a:p>
        </p:txBody>
      </p:sp>
    </p:spTree>
    <p:extLst>
      <p:ext uri="{BB962C8B-B14F-4D97-AF65-F5344CB8AC3E}">
        <p14:creationId xmlns:p14="http://schemas.microsoft.com/office/powerpoint/2010/main" val="3204479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500"/>
                                        <p:tgtEl>
                                          <p:spTgt spid="4">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left)">
                                      <p:cBhvr>
                                        <p:cTn id="15" dur="500"/>
                                        <p:tgtEl>
                                          <p:spTgt spid="4">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wipe(left)">
                                      <p:cBhvr>
                                        <p:cTn id="19" dur="500"/>
                                        <p:tgtEl>
                                          <p:spTgt spid="4">
                                            <p:txEl>
                                              <p:pRg st="3" end="3"/>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wipe(left)">
                                      <p:cBhvr>
                                        <p:cTn id="23" dur="500"/>
                                        <p:tgtEl>
                                          <p:spTgt spid="4">
                                            <p:txEl>
                                              <p:pRg st="4" end="4"/>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wipe(left)">
                                      <p:cBhvr>
                                        <p:cTn id="27" dur="500"/>
                                        <p:tgtEl>
                                          <p:spTgt spid="4">
                                            <p:txEl>
                                              <p:pRg st="5" end="5"/>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wipe(left)">
                                      <p:cBhvr>
                                        <p:cTn id="31" dur="500"/>
                                        <p:tgtEl>
                                          <p:spTgt spid="4">
                                            <p:txEl>
                                              <p:pRg st="6" end="6"/>
                                            </p:txEl>
                                          </p:spTgt>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wipe(left)">
                                      <p:cBhvr>
                                        <p:cTn id="35" dur="500"/>
                                        <p:tgtEl>
                                          <p:spTgt spid="4">
                                            <p:txEl>
                                              <p:pRg st="7" end="7"/>
                                            </p:txEl>
                                          </p:spTgt>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wipe(left)">
                                      <p:cBhvr>
                                        <p:cTn id="39" dur="500"/>
                                        <p:tgtEl>
                                          <p:spTgt spid="4">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xit" presetSubtype="4" fill="hold" nodeType="clickEffect">
                                  <p:stCondLst>
                                    <p:cond delay="0"/>
                                  </p:stCondLst>
                                  <p:childTnLst>
                                    <p:animEffect transition="out" filter="wipe(down)">
                                      <p:cBhvr>
                                        <p:cTn id="43" dur="500"/>
                                        <p:tgtEl>
                                          <p:spTgt spid="4">
                                            <p:txEl>
                                              <p:pRg st="0" end="0"/>
                                            </p:txEl>
                                          </p:spTgt>
                                        </p:tgtEl>
                                      </p:cBhvr>
                                    </p:animEffect>
                                    <p:set>
                                      <p:cBhvr>
                                        <p:cTn id="44" dur="1" fill="hold">
                                          <p:stCondLst>
                                            <p:cond delay="499"/>
                                          </p:stCondLst>
                                        </p:cTn>
                                        <p:tgtEl>
                                          <p:spTgt spid="4">
                                            <p:txEl>
                                              <p:pRg st="0" end="0"/>
                                            </p:txEl>
                                          </p:spTgt>
                                        </p:tgtEl>
                                        <p:attrNameLst>
                                          <p:attrName>style.visibility</p:attrName>
                                        </p:attrNameLst>
                                      </p:cBhvr>
                                      <p:to>
                                        <p:strVal val="hidden"/>
                                      </p:to>
                                    </p:set>
                                  </p:childTnLst>
                                </p:cTn>
                              </p:par>
                              <p:par>
                                <p:cTn id="45" presetID="22" presetClass="exit" presetSubtype="4" fill="hold" nodeType="withEffect">
                                  <p:stCondLst>
                                    <p:cond delay="0"/>
                                  </p:stCondLst>
                                  <p:childTnLst>
                                    <p:animEffect transition="out" filter="wipe(down)">
                                      <p:cBhvr>
                                        <p:cTn id="46" dur="500"/>
                                        <p:tgtEl>
                                          <p:spTgt spid="4">
                                            <p:txEl>
                                              <p:pRg st="1" end="1"/>
                                            </p:txEl>
                                          </p:spTgt>
                                        </p:tgtEl>
                                      </p:cBhvr>
                                    </p:animEffect>
                                    <p:set>
                                      <p:cBhvr>
                                        <p:cTn id="47" dur="1" fill="hold">
                                          <p:stCondLst>
                                            <p:cond delay="499"/>
                                          </p:stCondLst>
                                        </p:cTn>
                                        <p:tgtEl>
                                          <p:spTgt spid="4">
                                            <p:txEl>
                                              <p:pRg st="1" end="1"/>
                                            </p:txEl>
                                          </p:spTgt>
                                        </p:tgtEl>
                                        <p:attrNameLst>
                                          <p:attrName>style.visibility</p:attrName>
                                        </p:attrNameLst>
                                      </p:cBhvr>
                                      <p:to>
                                        <p:strVal val="hidden"/>
                                      </p:to>
                                    </p:set>
                                  </p:childTnLst>
                                </p:cTn>
                              </p:par>
                              <p:par>
                                <p:cTn id="48" presetID="22" presetClass="exit" presetSubtype="4" fill="hold" nodeType="withEffect">
                                  <p:stCondLst>
                                    <p:cond delay="0"/>
                                  </p:stCondLst>
                                  <p:childTnLst>
                                    <p:animEffect transition="out" filter="wipe(down)">
                                      <p:cBhvr>
                                        <p:cTn id="49" dur="500"/>
                                        <p:tgtEl>
                                          <p:spTgt spid="4">
                                            <p:txEl>
                                              <p:pRg st="2" end="2"/>
                                            </p:txEl>
                                          </p:spTgt>
                                        </p:tgtEl>
                                      </p:cBhvr>
                                    </p:animEffect>
                                    <p:set>
                                      <p:cBhvr>
                                        <p:cTn id="50" dur="1" fill="hold">
                                          <p:stCondLst>
                                            <p:cond delay="499"/>
                                          </p:stCondLst>
                                        </p:cTn>
                                        <p:tgtEl>
                                          <p:spTgt spid="4">
                                            <p:txEl>
                                              <p:pRg st="2" end="2"/>
                                            </p:txEl>
                                          </p:spTgt>
                                        </p:tgtEl>
                                        <p:attrNameLst>
                                          <p:attrName>style.visibility</p:attrName>
                                        </p:attrNameLst>
                                      </p:cBhvr>
                                      <p:to>
                                        <p:strVal val="hidden"/>
                                      </p:to>
                                    </p:set>
                                  </p:childTnLst>
                                </p:cTn>
                              </p:par>
                              <p:par>
                                <p:cTn id="51" presetID="22" presetClass="exit" presetSubtype="4" fill="hold" nodeType="withEffect">
                                  <p:stCondLst>
                                    <p:cond delay="0"/>
                                  </p:stCondLst>
                                  <p:childTnLst>
                                    <p:animEffect transition="out" filter="wipe(down)">
                                      <p:cBhvr>
                                        <p:cTn id="52" dur="500"/>
                                        <p:tgtEl>
                                          <p:spTgt spid="4">
                                            <p:txEl>
                                              <p:pRg st="3" end="3"/>
                                            </p:txEl>
                                          </p:spTgt>
                                        </p:tgtEl>
                                      </p:cBhvr>
                                    </p:animEffect>
                                    <p:set>
                                      <p:cBhvr>
                                        <p:cTn id="53" dur="1" fill="hold">
                                          <p:stCondLst>
                                            <p:cond delay="499"/>
                                          </p:stCondLst>
                                        </p:cTn>
                                        <p:tgtEl>
                                          <p:spTgt spid="4">
                                            <p:txEl>
                                              <p:pRg st="3" end="3"/>
                                            </p:txEl>
                                          </p:spTgt>
                                        </p:tgtEl>
                                        <p:attrNameLst>
                                          <p:attrName>style.visibility</p:attrName>
                                        </p:attrNameLst>
                                      </p:cBhvr>
                                      <p:to>
                                        <p:strVal val="hidden"/>
                                      </p:to>
                                    </p:set>
                                  </p:childTnLst>
                                </p:cTn>
                              </p:par>
                              <p:par>
                                <p:cTn id="54" presetID="22" presetClass="exit" presetSubtype="4" fill="hold" nodeType="withEffect">
                                  <p:stCondLst>
                                    <p:cond delay="0"/>
                                  </p:stCondLst>
                                  <p:childTnLst>
                                    <p:animEffect transition="out" filter="wipe(down)">
                                      <p:cBhvr>
                                        <p:cTn id="55" dur="500"/>
                                        <p:tgtEl>
                                          <p:spTgt spid="4">
                                            <p:txEl>
                                              <p:pRg st="4" end="4"/>
                                            </p:txEl>
                                          </p:spTgt>
                                        </p:tgtEl>
                                      </p:cBhvr>
                                    </p:animEffect>
                                    <p:set>
                                      <p:cBhvr>
                                        <p:cTn id="56" dur="1" fill="hold">
                                          <p:stCondLst>
                                            <p:cond delay="499"/>
                                          </p:stCondLst>
                                        </p:cTn>
                                        <p:tgtEl>
                                          <p:spTgt spid="4">
                                            <p:txEl>
                                              <p:pRg st="4" end="4"/>
                                            </p:txEl>
                                          </p:spTgt>
                                        </p:tgtEl>
                                        <p:attrNameLst>
                                          <p:attrName>style.visibility</p:attrName>
                                        </p:attrNameLst>
                                      </p:cBhvr>
                                      <p:to>
                                        <p:strVal val="hidden"/>
                                      </p:to>
                                    </p:set>
                                  </p:childTnLst>
                                </p:cTn>
                              </p:par>
                              <p:par>
                                <p:cTn id="57" presetID="22" presetClass="exit" presetSubtype="4" fill="hold" nodeType="withEffect">
                                  <p:stCondLst>
                                    <p:cond delay="0"/>
                                  </p:stCondLst>
                                  <p:childTnLst>
                                    <p:animEffect transition="out" filter="wipe(down)">
                                      <p:cBhvr>
                                        <p:cTn id="58" dur="500"/>
                                        <p:tgtEl>
                                          <p:spTgt spid="4">
                                            <p:txEl>
                                              <p:pRg st="5" end="5"/>
                                            </p:txEl>
                                          </p:spTgt>
                                        </p:tgtEl>
                                      </p:cBhvr>
                                    </p:animEffect>
                                    <p:set>
                                      <p:cBhvr>
                                        <p:cTn id="59" dur="1" fill="hold">
                                          <p:stCondLst>
                                            <p:cond delay="499"/>
                                          </p:stCondLst>
                                        </p:cTn>
                                        <p:tgtEl>
                                          <p:spTgt spid="4">
                                            <p:txEl>
                                              <p:pRg st="5" end="5"/>
                                            </p:txEl>
                                          </p:spTgt>
                                        </p:tgtEl>
                                        <p:attrNameLst>
                                          <p:attrName>style.visibility</p:attrName>
                                        </p:attrNameLst>
                                      </p:cBhvr>
                                      <p:to>
                                        <p:strVal val="hidden"/>
                                      </p:to>
                                    </p:set>
                                  </p:childTnLst>
                                </p:cTn>
                              </p:par>
                              <p:par>
                                <p:cTn id="60" presetID="22" presetClass="exit" presetSubtype="4" fill="hold" nodeType="withEffect">
                                  <p:stCondLst>
                                    <p:cond delay="0"/>
                                  </p:stCondLst>
                                  <p:childTnLst>
                                    <p:animEffect transition="out" filter="wipe(down)">
                                      <p:cBhvr>
                                        <p:cTn id="61" dur="500"/>
                                        <p:tgtEl>
                                          <p:spTgt spid="4">
                                            <p:txEl>
                                              <p:pRg st="6" end="6"/>
                                            </p:txEl>
                                          </p:spTgt>
                                        </p:tgtEl>
                                      </p:cBhvr>
                                    </p:animEffect>
                                    <p:set>
                                      <p:cBhvr>
                                        <p:cTn id="62" dur="1" fill="hold">
                                          <p:stCondLst>
                                            <p:cond delay="499"/>
                                          </p:stCondLst>
                                        </p:cTn>
                                        <p:tgtEl>
                                          <p:spTgt spid="4">
                                            <p:txEl>
                                              <p:pRg st="6" end="6"/>
                                            </p:txEl>
                                          </p:spTgt>
                                        </p:tgtEl>
                                        <p:attrNameLst>
                                          <p:attrName>style.visibility</p:attrName>
                                        </p:attrNameLst>
                                      </p:cBhvr>
                                      <p:to>
                                        <p:strVal val="hidden"/>
                                      </p:to>
                                    </p:set>
                                  </p:childTnLst>
                                </p:cTn>
                              </p:par>
                              <p:par>
                                <p:cTn id="63" presetID="22" presetClass="exit" presetSubtype="4" fill="hold" nodeType="withEffect">
                                  <p:stCondLst>
                                    <p:cond delay="0"/>
                                  </p:stCondLst>
                                  <p:childTnLst>
                                    <p:animEffect transition="out" filter="wipe(down)">
                                      <p:cBhvr>
                                        <p:cTn id="64" dur="500"/>
                                        <p:tgtEl>
                                          <p:spTgt spid="4">
                                            <p:txEl>
                                              <p:pRg st="7" end="7"/>
                                            </p:txEl>
                                          </p:spTgt>
                                        </p:tgtEl>
                                      </p:cBhvr>
                                    </p:animEffect>
                                    <p:set>
                                      <p:cBhvr>
                                        <p:cTn id="65" dur="1" fill="hold">
                                          <p:stCondLst>
                                            <p:cond delay="499"/>
                                          </p:stCondLst>
                                        </p:cTn>
                                        <p:tgtEl>
                                          <p:spTgt spid="4">
                                            <p:txEl>
                                              <p:pRg st="7" end="7"/>
                                            </p:txEl>
                                          </p:spTgt>
                                        </p:tgtEl>
                                        <p:attrNameLst>
                                          <p:attrName>style.visibility</p:attrName>
                                        </p:attrNameLst>
                                      </p:cBhvr>
                                      <p:to>
                                        <p:strVal val="hidden"/>
                                      </p:to>
                                    </p:set>
                                  </p:childTnLst>
                                </p:cTn>
                              </p:par>
                              <p:par>
                                <p:cTn id="66" presetID="22" presetClass="exit" presetSubtype="4" fill="hold" nodeType="withEffect">
                                  <p:stCondLst>
                                    <p:cond delay="0"/>
                                  </p:stCondLst>
                                  <p:childTnLst>
                                    <p:animEffect transition="out" filter="wipe(down)">
                                      <p:cBhvr>
                                        <p:cTn id="67" dur="500"/>
                                        <p:tgtEl>
                                          <p:spTgt spid="4">
                                            <p:txEl>
                                              <p:pRg st="8" end="8"/>
                                            </p:txEl>
                                          </p:spTgt>
                                        </p:tgtEl>
                                      </p:cBhvr>
                                    </p:animEffect>
                                    <p:set>
                                      <p:cBhvr>
                                        <p:cTn id="68" dur="1" fill="hold">
                                          <p:stCondLst>
                                            <p:cond delay="499"/>
                                          </p:stCondLst>
                                        </p:cTn>
                                        <p:tgtEl>
                                          <p:spTgt spid="4">
                                            <p:txEl>
                                              <p:pRg st="8" end="8"/>
                                            </p:txEl>
                                          </p:spTgt>
                                        </p:tgtEl>
                                        <p:attrNameLst>
                                          <p:attrName>style.visibility</p:attrName>
                                        </p:attrNameLst>
                                      </p:cBhvr>
                                      <p:to>
                                        <p:strVal val="hidden"/>
                                      </p:to>
                                    </p:set>
                                  </p:childTnLst>
                                </p:cTn>
                              </p:par>
                              <p:par>
                                <p:cTn id="69" presetID="10" presetClass="entr" presetSubtype="0" fill="hold" nodeType="withEffect">
                                  <p:stCondLst>
                                    <p:cond delay="500"/>
                                  </p:stCondLst>
                                  <p:childTnLst>
                                    <p:set>
                                      <p:cBhvr>
                                        <p:cTn id="70" dur="1" fill="hold">
                                          <p:stCondLst>
                                            <p:cond delay="0"/>
                                          </p:stCondLst>
                                        </p:cTn>
                                        <p:tgtEl>
                                          <p:spTgt spid="21">
                                            <p:txEl>
                                              <p:pRg st="0" end="0"/>
                                            </p:txEl>
                                          </p:spTgt>
                                        </p:tgtEl>
                                        <p:attrNameLst>
                                          <p:attrName>style.visibility</p:attrName>
                                        </p:attrNameLst>
                                      </p:cBhvr>
                                      <p:to>
                                        <p:strVal val="visible"/>
                                      </p:to>
                                    </p:set>
                                    <p:animEffect transition="in" filter="fade">
                                      <p:cBhvr>
                                        <p:cTn id="71" dur="500"/>
                                        <p:tgtEl>
                                          <p:spTgt spid="21">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1">
                                            <p:txEl>
                                              <p:pRg st="1" end="1"/>
                                            </p:txEl>
                                          </p:spTgt>
                                        </p:tgtEl>
                                        <p:attrNameLst>
                                          <p:attrName>style.visibility</p:attrName>
                                        </p:attrNameLst>
                                      </p:cBhvr>
                                      <p:to>
                                        <p:strVal val="visible"/>
                                      </p:to>
                                    </p:set>
                                    <p:animEffect transition="in" filter="fade">
                                      <p:cBhvr>
                                        <p:cTn id="76" dur="500"/>
                                        <p:tgtEl>
                                          <p:spTgt spid="21">
                                            <p:txEl>
                                              <p:pRg st="1" end="1"/>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21">
                                            <p:txEl>
                                              <p:pRg st="2" end="2"/>
                                            </p:txEl>
                                          </p:spTgt>
                                        </p:tgtEl>
                                        <p:attrNameLst>
                                          <p:attrName>style.visibility</p:attrName>
                                        </p:attrNameLst>
                                      </p:cBhvr>
                                      <p:to>
                                        <p:strVal val="visible"/>
                                      </p:to>
                                    </p:set>
                                    <p:animEffect transition="in" filter="fade">
                                      <p:cBhvr>
                                        <p:cTn id="79" dur="500"/>
                                        <p:tgtEl>
                                          <p:spTgt spid="21">
                                            <p:txEl>
                                              <p:pRg st="2" end="2"/>
                                            </p:txEl>
                                          </p:spTgt>
                                        </p:tgtEl>
                                      </p:cBhvr>
                                    </p:animEffect>
                                  </p:childTnLst>
                                </p:cTn>
                              </p:par>
                              <p:par>
                                <p:cTn id="80" presetID="53" presetClass="entr" presetSubtype="528" fill="hold" nodeType="withEffect">
                                  <p:stCondLst>
                                    <p:cond delay="0"/>
                                  </p:stCondLst>
                                  <p:childTnLst>
                                    <p:set>
                                      <p:cBhvr>
                                        <p:cTn id="81" dur="1" fill="hold">
                                          <p:stCondLst>
                                            <p:cond delay="0"/>
                                          </p:stCondLst>
                                        </p:cTn>
                                        <p:tgtEl>
                                          <p:spTgt spid="3"/>
                                        </p:tgtEl>
                                        <p:attrNameLst>
                                          <p:attrName>style.visibility</p:attrName>
                                        </p:attrNameLst>
                                      </p:cBhvr>
                                      <p:to>
                                        <p:strVal val="visible"/>
                                      </p:to>
                                    </p:set>
                                    <p:anim calcmode="lin" valueType="num">
                                      <p:cBhvr>
                                        <p:cTn id="82" dur="500" fill="hold"/>
                                        <p:tgtEl>
                                          <p:spTgt spid="3"/>
                                        </p:tgtEl>
                                        <p:attrNameLst>
                                          <p:attrName>ppt_w</p:attrName>
                                        </p:attrNameLst>
                                      </p:cBhvr>
                                      <p:tavLst>
                                        <p:tav tm="0">
                                          <p:val>
                                            <p:fltVal val="0"/>
                                          </p:val>
                                        </p:tav>
                                        <p:tav tm="100000">
                                          <p:val>
                                            <p:strVal val="#ppt_w"/>
                                          </p:val>
                                        </p:tav>
                                      </p:tavLst>
                                    </p:anim>
                                    <p:anim calcmode="lin" valueType="num">
                                      <p:cBhvr>
                                        <p:cTn id="83" dur="500" fill="hold"/>
                                        <p:tgtEl>
                                          <p:spTgt spid="3"/>
                                        </p:tgtEl>
                                        <p:attrNameLst>
                                          <p:attrName>ppt_h</p:attrName>
                                        </p:attrNameLst>
                                      </p:cBhvr>
                                      <p:tavLst>
                                        <p:tav tm="0">
                                          <p:val>
                                            <p:fltVal val="0"/>
                                          </p:val>
                                        </p:tav>
                                        <p:tav tm="100000">
                                          <p:val>
                                            <p:strVal val="#ppt_h"/>
                                          </p:val>
                                        </p:tav>
                                      </p:tavLst>
                                    </p:anim>
                                    <p:animEffect transition="in" filter="fade">
                                      <p:cBhvr>
                                        <p:cTn id="84" dur="500"/>
                                        <p:tgtEl>
                                          <p:spTgt spid="3"/>
                                        </p:tgtEl>
                                      </p:cBhvr>
                                    </p:animEffect>
                                    <p:anim calcmode="lin" valueType="num">
                                      <p:cBhvr>
                                        <p:cTn id="85" dur="500" fill="hold"/>
                                        <p:tgtEl>
                                          <p:spTgt spid="3"/>
                                        </p:tgtEl>
                                        <p:attrNameLst>
                                          <p:attrName>ppt_x</p:attrName>
                                        </p:attrNameLst>
                                      </p:cBhvr>
                                      <p:tavLst>
                                        <p:tav tm="0">
                                          <p:val>
                                            <p:fltVal val="0.5"/>
                                          </p:val>
                                        </p:tav>
                                        <p:tav tm="100000">
                                          <p:val>
                                            <p:strVal val="#ppt_x"/>
                                          </p:val>
                                        </p:tav>
                                      </p:tavLst>
                                    </p:anim>
                                    <p:anim calcmode="lin" valueType="num">
                                      <p:cBhvr>
                                        <p:cTn id="86" dur="5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4"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4" name="Espace réservé du contenu 3"/>
          <p:cNvSpPr>
            <a:spLocks noGrp="1"/>
          </p:cNvSpPr>
          <p:nvPr>
            <p:ph idx="1"/>
          </p:nvPr>
        </p:nvSpPr>
        <p:spPr>
          <a:xfrm>
            <a:off x="457200" y="1216238"/>
            <a:ext cx="8229600" cy="502202"/>
          </a:xfrm>
        </p:spPr>
        <p:txBody>
          <a:bodyPr>
            <a:normAutofit/>
          </a:bodyPr>
          <a:lstStyle/>
          <a:p>
            <a:pPr marL="285750">
              <a:buFont typeface="Wingdings" panose="05000000000000000000" pitchFamily="2" charset="2"/>
              <a:buChar char="Ø"/>
            </a:pPr>
            <a:r>
              <a:rPr lang="fr-FR" sz="2000" dirty="0" smtClean="0">
                <a:ln w="0"/>
                <a:solidFill>
                  <a:schemeClr val="tx2">
                    <a:lumMod val="75000"/>
                  </a:schemeClr>
                </a:solidFill>
              </a:rPr>
              <a:t>Réception </a:t>
            </a:r>
            <a:r>
              <a:rPr lang="fr-FR" sz="2000" dirty="0" smtClean="0">
                <a:ln w="0"/>
                <a:solidFill>
                  <a:schemeClr val="tx2">
                    <a:lumMod val="75000"/>
                  </a:schemeClr>
                </a:solidFill>
              </a:rPr>
              <a:t>et traitement des événements extérieurs..</a:t>
            </a:r>
          </a:p>
        </p:txBody>
      </p:sp>
      <p:sp>
        <p:nvSpPr>
          <p:cNvPr id="30" name="Titre 1"/>
          <p:cNvSpPr txBox="1">
            <a:spLocks/>
          </p:cNvSpPr>
          <p:nvPr/>
        </p:nvSpPr>
        <p:spPr>
          <a:xfrm>
            <a:off x="179512" y="26064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normalizeH="0" baseline="0" dirty="0" smtClean="0">
                <a:ln>
                  <a:noFill/>
                </a:ln>
                <a:solidFill>
                  <a:schemeClr val="bg1"/>
                </a:solidFill>
                <a:effectLst/>
                <a:uLnTx/>
                <a:uFillTx/>
                <a:latin typeface="+mj-lt"/>
                <a:ea typeface="+mj-ea"/>
                <a:cs typeface="+mj-cs"/>
              </a:rPr>
              <a:t>Test</a:t>
            </a:r>
            <a:r>
              <a:rPr kumimoji="0" lang="fr-FR" sz="3200" b="1" i="0" u="none" strike="noStrike" kern="1200" cap="none" normalizeH="0" dirty="0" smtClean="0">
                <a:ln>
                  <a:noFill/>
                </a:ln>
                <a:solidFill>
                  <a:schemeClr val="bg1"/>
                </a:solidFill>
                <a:effectLst/>
                <a:uLnTx/>
                <a:uFillTx/>
                <a:latin typeface="+mj-lt"/>
                <a:ea typeface="+mj-ea"/>
                <a:cs typeface="+mj-cs"/>
              </a:rPr>
              <a:t> et validation du Driver 3G</a:t>
            </a:r>
            <a:endParaRPr kumimoji="0" lang="fr-FR" sz="3200" b="1" i="0" u="none" strike="noStrike" kern="1200" cap="none" normalizeH="0" baseline="0" dirty="0">
              <a:ln>
                <a:noFill/>
              </a:ln>
              <a:solidFill>
                <a:schemeClr val="bg1"/>
              </a:solidFill>
              <a:effectLst/>
              <a:uLnTx/>
              <a:uFillTx/>
              <a:latin typeface="+mj-lt"/>
              <a:ea typeface="+mj-ea"/>
              <a:cs typeface="+mj-cs"/>
            </a:endParaRPr>
          </a:p>
        </p:txBody>
      </p:sp>
      <p:sp>
        <p:nvSpPr>
          <p:cNvPr id="19" name="Rectangle 18"/>
          <p:cNvSpPr/>
          <p:nvPr/>
        </p:nvSpPr>
        <p:spPr>
          <a:xfrm>
            <a:off x="320591" y="152736"/>
            <a:ext cx="2016084" cy="90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400"/>
          </a:p>
        </p:txBody>
      </p:sp>
      <p:sp>
        <p:nvSpPr>
          <p:cNvPr id="22"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8</a:t>
            </a:fld>
            <a:r>
              <a:rPr lang="fr-BE" dirty="0" smtClean="0">
                <a:solidFill>
                  <a:schemeClr val="tx2">
                    <a:lumMod val="75000"/>
                  </a:schemeClr>
                </a:solidFill>
              </a:rPr>
              <a:t>/24</a:t>
            </a:r>
            <a:endParaRPr lang="fr-BE" dirty="0">
              <a:solidFill>
                <a:schemeClr val="tx2">
                  <a:lumMod val="75000"/>
                </a:schemeClr>
              </a:solidFill>
            </a:endParaRPr>
          </a:p>
        </p:txBody>
      </p:sp>
      <p:sp>
        <p:nvSpPr>
          <p:cNvPr id="27" name="Espace réservé du pied de page 41"/>
          <p:cNvSpPr>
            <a:spLocks noGrp="1"/>
          </p:cNvSpPr>
          <p:nvPr>
            <p:ph type="ftr" sz="quarter" idx="11"/>
          </p:nvPr>
        </p:nvSpPr>
        <p:spPr>
          <a:xfrm>
            <a:off x="107504" y="6356350"/>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sp>
        <p:nvSpPr>
          <p:cNvPr id="28" name="ZoneTexte 12"/>
          <p:cNvSpPr txBox="1"/>
          <p:nvPr/>
        </p:nvSpPr>
        <p:spPr>
          <a:xfrm>
            <a:off x="467543" y="188640"/>
            <a:ext cx="1869131" cy="892552"/>
          </a:xfrm>
          <a:prstGeom prst="rect">
            <a:avLst/>
          </a:prstGeom>
          <a:noFill/>
        </p:spPr>
        <p:txBody>
          <a:bodyPr wrap="square" rtlCol="0">
            <a:spAutoFit/>
          </a:bodyPr>
          <a:lstStyle/>
          <a:p>
            <a:r>
              <a:rPr lang="fr-FR" sz="1200" dirty="0" smtClean="0">
                <a:solidFill>
                  <a:schemeClr val="tx2">
                    <a:lumMod val="40000"/>
                    <a:lumOff val="60000"/>
                  </a:schemeClr>
                </a:solidFill>
              </a:rPr>
              <a:t>Présentation de l’alarme</a:t>
            </a:r>
          </a:p>
          <a:p>
            <a:r>
              <a:rPr lang="fr-FR" sz="1400" b="1" u="sng" dirty="0">
                <a:solidFill>
                  <a:schemeClr val="tx2">
                    <a:lumMod val="75000"/>
                  </a:schemeClr>
                </a:solidFill>
              </a:rPr>
              <a:t>Driver 3G</a:t>
            </a:r>
          </a:p>
          <a:p>
            <a:r>
              <a:rPr lang="fr-FR" sz="1200" dirty="0">
                <a:solidFill>
                  <a:schemeClr val="tx2">
                    <a:lumMod val="40000"/>
                    <a:lumOff val="60000"/>
                  </a:schemeClr>
                </a:solidFill>
              </a:rPr>
              <a:t>Service Contrôle SMS</a:t>
            </a:r>
          </a:p>
          <a:p>
            <a:r>
              <a:rPr lang="fr-FR" sz="1200" dirty="0" smtClean="0">
                <a:solidFill>
                  <a:schemeClr val="tx2">
                    <a:lumMod val="40000"/>
                    <a:lumOff val="60000"/>
                  </a:schemeClr>
                </a:solidFill>
              </a:rPr>
              <a:t>Push </a:t>
            </a:r>
            <a:r>
              <a:rPr lang="fr-FR" sz="1200" dirty="0">
                <a:solidFill>
                  <a:schemeClr val="tx2">
                    <a:lumMod val="40000"/>
                    <a:lumOff val="60000"/>
                  </a:schemeClr>
                </a:solidFill>
              </a:rPr>
              <a:t>Notification</a:t>
            </a:r>
          </a:p>
        </p:txBody>
      </p:sp>
      <p:pic>
        <p:nvPicPr>
          <p:cNvPr id="2" name="Picture 1"/>
          <p:cNvPicPr>
            <a:picLocks noChangeAspect="1"/>
          </p:cNvPicPr>
          <p:nvPr/>
        </p:nvPicPr>
        <p:blipFill>
          <a:blip r:embed="rId4"/>
          <a:stretch>
            <a:fillRect/>
          </a:stretch>
        </p:blipFill>
        <p:spPr>
          <a:xfrm>
            <a:off x="3278215" y="1744429"/>
            <a:ext cx="1504648" cy="4310606"/>
          </a:xfrm>
          <a:prstGeom prst="rect">
            <a:avLst/>
          </a:prstGeom>
        </p:spPr>
      </p:pic>
    </p:spTree>
    <p:custDataLst>
      <p:tags r:id="rId1"/>
    </p:custDataLst>
    <p:extLst>
      <p:ext uri="{BB962C8B-B14F-4D97-AF65-F5344CB8AC3E}">
        <p14:creationId xmlns:p14="http://schemas.microsoft.com/office/powerpoint/2010/main" val="1617925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12" y="152736"/>
            <a:ext cx="9144000" cy="900000"/>
          </a:xfrm>
          <a:prstGeom prst="rect">
            <a:avLst/>
          </a:prstGeom>
          <a:solidFill>
            <a:schemeClr val="tx2">
              <a:lumMod val="75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7" name="Rectangle 16"/>
          <p:cNvSpPr/>
          <p:nvPr/>
        </p:nvSpPr>
        <p:spPr>
          <a:xfrm>
            <a:off x="0" y="6381368"/>
            <a:ext cx="9144000" cy="360000"/>
          </a:xfrm>
          <a:prstGeom prst="rect">
            <a:avLst/>
          </a:prstGeom>
          <a:solidFill>
            <a:schemeClr val="tx2">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8" name="Rectangle 17"/>
          <p:cNvSpPr/>
          <p:nvPr/>
        </p:nvSpPr>
        <p:spPr>
          <a:xfrm>
            <a:off x="7596496" y="6381368"/>
            <a:ext cx="1440000" cy="36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4" name="Titre 1"/>
          <p:cNvSpPr txBox="1">
            <a:spLocks/>
          </p:cNvSpPr>
          <p:nvPr/>
        </p:nvSpPr>
        <p:spPr>
          <a:xfrm>
            <a:off x="179512" y="26072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normalizeH="0" baseline="0" noProof="0" dirty="0">
              <a:ln>
                <a:noFill/>
              </a:ln>
              <a:solidFill>
                <a:schemeClr val="bg1"/>
              </a:solidFill>
              <a:effectLst/>
              <a:uLnTx/>
              <a:uFillTx/>
              <a:latin typeface="+mj-lt"/>
              <a:ea typeface="+mj-ea"/>
              <a:cs typeface="+mj-cs"/>
            </a:endParaRPr>
          </a:p>
        </p:txBody>
      </p:sp>
      <p:sp>
        <p:nvSpPr>
          <p:cNvPr id="4" name="Espace réservé du contenu 3"/>
          <p:cNvSpPr>
            <a:spLocks noGrp="1"/>
          </p:cNvSpPr>
          <p:nvPr>
            <p:ph idx="1"/>
          </p:nvPr>
        </p:nvSpPr>
        <p:spPr>
          <a:xfrm>
            <a:off x="457200" y="1216238"/>
            <a:ext cx="8229600" cy="439142"/>
          </a:xfrm>
        </p:spPr>
        <p:txBody>
          <a:bodyPr>
            <a:normAutofit/>
          </a:bodyPr>
          <a:lstStyle/>
          <a:p>
            <a:pPr marL="285750">
              <a:buFont typeface="Wingdings" panose="05000000000000000000" pitchFamily="2" charset="2"/>
              <a:buChar char="Ø"/>
            </a:pPr>
            <a:r>
              <a:rPr lang="fr-FR" sz="2000" dirty="0" smtClean="0">
                <a:ln w="0"/>
                <a:solidFill>
                  <a:schemeClr val="tx2">
                    <a:lumMod val="75000"/>
                  </a:schemeClr>
                </a:solidFill>
              </a:rPr>
              <a:t>Configuration </a:t>
            </a:r>
            <a:r>
              <a:rPr lang="fr-FR" sz="2000" dirty="0">
                <a:ln w="0"/>
                <a:solidFill>
                  <a:schemeClr val="tx2">
                    <a:lumMod val="75000"/>
                  </a:schemeClr>
                </a:solidFill>
              </a:rPr>
              <a:t>et envoi d’AT </a:t>
            </a:r>
            <a:r>
              <a:rPr lang="fr-FR" sz="2000" dirty="0" smtClean="0">
                <a:ln w="0"/>
                <a:solidFill>
                  <a:schemeClr val="tx2">
                    <a:lumMod val="75000"/>
                  </a:schemeClr>
                </a:solidFill>
              </a:rPr>
              <a:t>commande.</a:t>
            </a:r>
          </a:p>
        </p:txBody>
      </p:sp>
      <p:sp>
        <p:nvSpPr>
          <p:cNvPr id="30" name="Titre 1"/>
          <p:cNvSpPr txBox="1">
            <a:spLocks/>
          </p:cNvSpPr>
          <p:nvPr/>
        </p:nvSpPr>
        <p:spPr>
          <a:xfrm>
            <a:off x="179512" y="260648"/>
            <a:ext cx="8784976" cy="720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normalizeH="0" baseline="0" dirty="0" smtClean="0">
                <a:ln>
                  <a:noFill/>
                </a:ln>
                <a:solidFill>
                  <a:schemeClr val="bg1"/>
                </a:solidFill>
                <a:effectLst/>
                <a:uLnTx/>
                <a:uFillTx/>
                <a:latin typeface="+mj-lt"/>
                <a:ea typeface="+mj-ea"/>
                <a:cs typeface="+mj-cs"/>
              </a:rPr>
              <a:t>Test</a:t>
            </a:r>
            <a:r>
              <a:rPr kumimoji="0" lang="fr-FR" sz="3200" b="1" i="0" u="none" strike="noStrike" kern="1200" cap="none" normalizeH="0" dirty="0" smtClean="0">
                <a:ln>
                  <a:noFill/>
                </a:ln>
                <a:solidFill>
                  <a:schemeClr val="bg1"/>
                </a:solidFill>
                <a:effectLst/>
                <a:uLnTx/>
                <a:uFillTx/>
                <a:latin typeface="+mj-lt"/>
                <a:ea typeface="+mj-ea"/>
                <a:cs typeface="+mj-cs"/>
              </a:rPr>
              <a:t> et validation du Driver 3G</a:t>
            </a:r>
            <a:endParaRPr kumimoji="0" lang="fr-FR" sz="3200" b="1" i="0" u="none" strike="noStrike" kern="1200" cap="none" normalizeH="0" baseline="0" dirty="0">
              <a:ln>
                <a:noFill/>
              </a:ln>
              <a:solidFill>
                <a:schemeClr val="bg1"/>
              </a:solidFill>
              <a:effectLst/>
              <a:uLnTx/>
              <a:uFillTx/>
              <a:latin typeface="+mj-lt"/>
              <a:ea typeface="+mj-ea"/>
              <a:cs typeface="+mj-cs"/>
            </a:endParaRPr>
          </a:p>
        </p:txBody>
      </p:sp>
      <p:sp>
        <p:nvSpPr>
          <p:cNvPr id="19" name="Rectangle 18"/>
          <p:cNvSpPr/>
          <p:nvPr/>
        </p:nvSpPr>
        <p:spPr>
          <a:xfrm>
            <a:off x="320591" y="152736"/>
            <a:ext cx="2016084" cy="90000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400"/>
          </a:p>
        </p:txBody>
      </p:sp>
      <p:sp>
        <p:nvSpPr>
          <p:cNvPr id="22" name="Espace réservé du numéro de diapositive 40"/>
          <p:cNvSpPr>
            <a:spLocks noGrp="1"/>
          </p:cNvSpPr>
          <p:nvPr>
            <p:ph type="sldNum" sz="quarter" idx="12"/>
          </p:nvPr>
        </p:nvSpPr>
        <p:spPr>
          <a:xfrm>
            <a:off x="6553200" y="6356350"/>
            <a:ext cx="2133600" cy="365125"/>
          </a:xfrm>
        </p:spPr>
        <p:txBody>
          <a:bodyPr/>
          <a:lstStyle/>
          <a:p>
            <a:r>
              <a:rPr lang="fr-BE" dirty="0" smtClean="0">
                <a:solidFill>
                  <a:schemeClr val="tx2">
                    <a:lumMod val="75000"/>
                  </a:schemeClr>
                </a:solidFill>
              </a:rPr>
              <a:t>Page </a:t>
            </a:r>
            <a:fld id="{CF4668DC-857F-487D-BFFA-8C0CA5037977}" type="slidenum">
              <a:rPr lang="fr-BE" smtClean="0">
                <a:solidFill>
                  <a:schemeClr val="tx2">
                    <a:lumMod val="75000"/>
                  </a:schemeClr>
                </a:solidFill>
              </a:rPr>
              <a:pPr/>
              <a:t>9</a:t>
            </a:fld>
            <a:r>
              <a:rPr lang="fr-BE" dirty="0" smtClean="0">
                <a:solidFill>
                  <a:schemeClr val="tx2">
                    <a:lumMod val="75000"/>
                  </a:schemeClr>
                </a:solidFill>
              </a:rPr>
              <a:t>/24</a:t>
            </a:r>
            <a:endParaRPr lang="fr-BE" dirty="0">
              <a:solidFill>
                <a:schemeClr val="tx2">
                  <a:lumMod val="75000"/>
                </a:schemeClr>
              </a:solidFill>
            </a:endParaRPr>
          </a:p>
        </p:txBody>
      </p:sp>
      <p:sp>
        <p:nvSpPr>
          <p:cNvPr id="27" name="Espace réservé du pied de page 41"/>
          <p:cNvSpPr>
            <a:spLocks noGrp="1"/>
          </p:cNvSpPr>
          <p:nvPr>
            <p:ph type="ftr" sz="quarter" idx="11"/>
          </p:nvPr>
        </p:nvSpPr>
        <p:spPr>
          <a:xfrm>
            <a:off x="107504" y="6356350"/>
            <a:ext cx="3961612" cy="365125"/>
          </a:xfrm>
        </p:spPr>
        <p:txBody>
          <a:bodyPr/>
          <a:lstStyle/>
          <a:p>
            <a:r>
              <a:rPr lang="fr-FR" dirty="0">
                <a:solidFill>
                  <a:schemeClr val="bg1"/>
                </a:solidFill>
              </a:rPr>
              <a:t>Projet de Fin d’Etudes, Mohamed Amine </a:t>
            </a:r>
            <a:r>
              <a:rPr lang="fr-FR" dirty="0" err="1">
                <a:solidFill>
                  <a:schemeClr val="bg1"/>
                </a:solidFill>
              </a:rPr>
              <a:t>Barrak</a:t>
            </a:r>
            <a:r>
              <a:rPr lang="fr-FR" dirty="0">
                <a:solidFill>
                  <a:schemeClr val="bg1"/>
                </a:solidFill>
              </a:rPr>
              <a:t>, ISI, </a:t>
            </a:r>
            <a:r>
              <a:rPr lang="fr-FR" dirty="0" smtClean="0">
                <a:solidFill>
                  <a:schemeClr val="bg1"/>
                </a:solidFill>
              </a:rPr>
              <a:t>2016</a:t>
            </a:r>
            <a:endParaRPr lang="fr-BE" dirty="0">
              <a:solidFill>
                <a:schemeClr val="bg1"/>
              </a:solidFill>
            </a:endParaRPr>
          </a:p>
        </p:txBody>
      </p:sp>
      <p:sp>
        <p:nvSpPr>
          <p:cNvPr id="28" name="ZoneTexte 12"/>
          <p:cNvSpPr txBox="1"/>
          <p:nvPr/>
        </p:nvSpPr>
        <p:spPr>
          <a:xfrm>
            <a:off x="467543" y="188640"/>
            <a:ext cx="1869131" cy="892552"/>
          </a:xfrm>
          <a:prstGeom prst="rect">
            <a:avLst/>
          </a:prstGeom>
          <a:noFill/>
        </p:spPr>
        <p:txBody>
          <a:bodyPr wrap="square" rtlCol="0">
            <a:spAutoFit/>
          </a:bodyPr>
          <a:lstStyle/>
          <a:p>
            <a:r>
              <a:rPr lang="fr-FR" sz="1200" dirty="0" smtClean="0">
                <a:solidFill>
                  <a:schemeClr val="tx2">
                    <a:lumMod val="40000"/>
                    <a:lumOff val="60000"/>
                  </a:schemeClr>
                </a:solidFill>
              </a:rPr>
              <a:t>Présentation de l’alarme</a:t>
            </a:r>
          </a:p>
          <a:p>
            <a:r>
              <a:rPr lang="fr-FR" sz="1400" b="1" u="sng" dirty="0">
                <a:solidFill>
                  <a:schemeClr val="tx2">
                    <a:lumMod val="75000"/>
                  </a:schemeClr>
                </a:solidFill>
              </a:rPr>
              <a:t>Driver 3G</a:t>
            </a:r>
          </a:p>
          <a:p>
            <a:r>
              <a:rPr lang="fr-FR" sz="1200" dirty="0">
                <a:solidFill>
                  <a:schemeClr val="tx2">
                    <a:lumMod val="40000"/>
                    <a:lumOff val="60000"/>
                  </a:schemeClr>
                </a:solidFill>
              </a:rPr>
              <a:t>Service Contrôle SMS</a:t>
            </a:r>
          </a:p>
          <a:p>
            <a:r>
              <a:rPr lang="fr-FR" sz="1200" dirty="0" smtClean="0">
                <a:solidFill>
                  <a:schemeClr val="tx2">
                    <a:lumMod val="40000"/>
                    <a:lumOff val="60000"/>
                  </a:schemeClr>
                </a:solidFill>
              </a:rPr>
              <a:t>Push </a:t>
            </a:r>
            <a:r>
              <a:rPr lang="fr-FR" sz="1200" dirty="0">
                <a:solidFill>
                  <a:schemeClr val="tx2">
                    <a:lumMod val="40000"/>
                    <a:lumOff val="60000"/>
                  </a:schemeClr>
                </a:solidFill>
              </a:rPr>
              <a:t>Notification</a:t>
            </a:r>
          </a:p>
        </p:txBody>
      </p:sp>
      <p:pic>
        <p:nvPicPr>
          <p:cNvPr id="3" name="Picture 2"/>
          <p:cNvPicPr>
            <a:picLocks noChangeAspect="1"/>
          </p:cNvPicPr>
          <p:nvPr/>
        </p:nvPicPr>
        <p:blipFill>
          <a:blip r:embed="rId4"/>
          <a:stretch>
            <a:fillRect/>
          </a:stretch>
        </p:blipFill>
        <p:spPr>
          <a:xfrm>
            <a:off x="6283737" y="1277238"/>
            <a:ext cx="2403064" cy="4879628"/>
          </a:xfrm>
          <a:prstGeom prst="rect">
            <a:avLst/>
          </a:prstGeom>
        </p:spPr>
      </p:pic>
    </p:spTree>
    <p:custDataLst>
      <p:tags r:id="rId1"/>
    </p:custDataLst>
    <p:extLst>
      <p:ext uri="{BB962C8B-B14F-4D97-AF65-F5344CB8AC3E}">
        <p14:creationId xmlns:p14="http://schemas.microsoft.com/office/powerpoint/2010/main" val="1799268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9|0.4"/>
</p:tagLst>
</file>

<file path=ppt/tags/tag2.xml><?xml version="1.0" encoding="utf-8"?>
<p:tagLst xmlns:a="http://schemas.openxmlformats.org/drawingml/2006/main" xmlns:r="http://schemas.openxmlformats.org/officeDocument/2006/relationships" xmlns:p="http://schemas.openxmlformats.org/presentationml/2006/main">
  <p:tag name="TIMING" val="|0.9|0.4"/>
</p:tagLst>
</file>

<file path=ppt/tags/tag3.xml><?xml version="1.0" encoding="utf-8"?>
<p:tagLst xmlns:a="http://schemas.openxmlformats.org/drawingml/2006/main" xmlns:r="http://schemas.openxmlformats.org/officeDocument/2006/relationships" xmlns:p="http://schemas.openxmlformats.org/presentationml/2006/main">
  <p:tag name="TIMING" val="|0.9|0.4"/>
</p:tagLst>
</file>

<file path=ppt/tags/tag4.xml><?xml version="1.0" encoding="utf-8"?>
<p:tagLst xmlns:a="http://schemas.openxmlformats.org/drawingml/2006/main" xmlns:r="http://schemas.openxmlformats.org/officeDocument/2006/relationships" xmlns:p="http://schemas.openxmlformats.org/presentationml/2006/main">
  <p:tag name="TIMING" val="|0.5|0.6|0.5|0.6|0.6"/>
</p:tagLst>
</file>

<file path=ppt/tags/tag5.xml><?xml version="1.0" encoding="utf-8"?>
<p:tagLst xmlns:a="http://schemas.openxmlformats.org/drawingml/2006/main" xmlns:r="http://schemas.openxmlformats.org/officeDocument/2006/relationships" xmlns:p="http://schemas.openxmlformats.org/presentationml/2006/main">
  <p:tag name="TIMING" val="|0.5|0.6|0.5|0.6|0.6"/>
</p:tagLst>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85750" indent="-285750">
          <a:buFontTx/>
          <a:buChar char="-"/>
          <a:defRPr b="1" dirty="0" smtClean="0">
            <a:ln w="0"/>
            <a:solidFill>
              <a:schemeClr val="tx2">
                <a:lumMod val="75000"/>
              </a:schemeClr>
            </a:solidFill>
            <a:effectLst>
              <a:reflection blurRad="12700" stA="50000" endPos="50000" dist="5000" dir="5400000" sy="-100000" rotWithShape="0"/>
            </a:effectLst>
          </a:defRPr>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384190</TotalTime>
  <Words>1887</Words>
  <Application>Microsoft Office PowerPoint</Application>
  <PresentationFormat>Affichage à l'écran (4:3)</PresentationFormat>
  <Paragraphs>230</Paragraphs>
  <Slides>18</Slides>
  <Notes>17</Notes>
  <HiddenSlides>0</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18</vt:i4>
      </vt:variant>
    </vt:vector>
  </HeadingPairs>
  <TitlesOfParts>
    <vt:vector size="20" baseType="lpstr">
      <vt:lpstr>Thème Office</vt:lpstr>
      <vt:lpstr>Image</vt:lpstr>
      <vt:lpstr>Conception et développement d’un Driver de module 3G avec les services Push Notification et SMS contrôle pour un système d’alarme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 of Studies Project Report  Design and Development of Real Time License Plate Recognition system on an Embedded DSP Platform</dc:title>
  <dc:creator>RyM</dc:creator>
  <cp:lastModifiedBy>Rim</cp:lastModifiedBy>
  <cp:revision>675</cp:revision>
  <dcterms:created xsi:type="dcterms:W3CDTF">2012-08-14T22:23:11Z</dcterms:created>
  <dcterms:modified xsi:type="dcterms:W3CDTF">2016-06-22T19:54:55Z</dcterms:modified>
</cp:coreProperties>
</file>